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6" r:id="rId2"/>
    <p:sldId id="257" r:id="rId3"/>
    <p:sldId id="259" r:id="rId4"/>
    <p:sldId id="269" r:id="rId5"/>
    <p:sldId id="284" r:id="rId6"/>
    <p:sldId id="285" r:id="rId7"/>
    <p:sldId id="262" r:id="rId8"/>
    <p:sldId id="288" r:id="rId9"/>
    <p:sldId id="289" r:id="rId10"/>
    <p:sldId id="290" r:id="rId11"/>
    <p:sldId id="291" r:id="rId12"/>
    <p:sldId id="292" r:id="rId13"/>
    <p:sldId id="293" r:id="rId14"/>
    <p:sldId id="297" r:id="rId15"/>
    <p:sldId id="298" r:id="rId16"/>
    <p:sldId id="299" r:id="rId17"/>
    <p:sldId id="300" r:id="rId18"/>
    <p:sldId id="301" r:id="rId19"/>
    <p:sldId id="302" r:id="rId20"/>
    <p:sldId id="303" r:id="rId21"/>
    <p:sldId id="304" r:id="rId22"/>
    <p:sldId id="305" r:id="rId23"/>
    <p:sldId id="264" r:id="rId24"/>
    <p:sldId id="267" r:id="rId25"/>
    <p:sldId id="268" r:id="rId26"/>
    <p:sldId id="306" r:id="rId27"/>
    <p:sldId id="307" r:id="rId28"/>
    <p:sldId id="309" r:id="rId29"/>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4660"/>
  </p:normalViewPr>
  <p:slideViewPr>
    <p:cSldViewPr>
      <p:cViewPr varScale="1">
        <p:scale>
          <a:sx n="107" d="100"/>
          <a:sy n="107" d="100"/>
        </p:scale>
        <p:origin x="173"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45033238-391C-4A46-9FCD-5ACA79A5D9F7}" type="datetimeFigureOut">
              <a:rPr lang="en-IN" smtClean="0"/>
              <a:t>24-03-2024</a:t>
            </a:fld>
            <a:endParaRPr lang="en-IN"/>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AAFAB6A5-D46F-4789-B8D3-D3946A3AB79D}" type="slidenum">
              <a:rPr lang="en-IN" smtClean="0"/>
              <a:t>‹#›</a:t>
            </a:fld>
            <a:endParaRPr lang="en-IN"/>
          </a:p>
        </p:txBody>
      </p:sp>
    </p:spTree>
    <p:extLst>
      <p:ext uri="{BB962C8B-B14F-4D97-AF65-F5344CB8AC3E}">
        <p14:creationId xmlns:p14="http://schemas.microsoft.com/office/powerpoint/2010/main" val="2812918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41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92086" y="424738"/>
            <a:ext cx="1447800" cy="305434"/>
          </a:xfrm>
          <a:prstGeom prst="rect">
            <a:avLst/>
          </a:prstGeom>
        </p:spPr>
        <p:txBody>
          <a:bodyPr wrap="square" lIns="0" tIns="0" rIns="0" bIns="0">
            <a:spAutoFit/>
          </a:bodyPr>
          <a:lstStyle>
            <a:lvl1pPr>
              <a:defRPr sz="3600" b="0" i="0">
                <a:solidFill>
                  <a:schemeClr val="tx1"/>
                </a:solidFill>
                <a:latin typeface="Bookman Old Style"/>
                <a:cs typeface="Bookman Old Style"/>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000" b="0" i="0">
                <a:solidFill>
                  <a:schemeClr val="tx1"/>
                </a:solidFill>
                <a:latin typeface="Bookman Old Style"/>
                <a:cs typeface="Bookman Old Style"/>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C62FF71-699B-475D-8345-24256C4C0EAE}" type="datetime1">
              <a:rPr lang="en-US" smtClean="0"/>
              <a:t>3/24/2024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p:txBody>
          <a:bodyPr lIns="0" tIns="0" rIns="0" bIns="0"/>
          <a:lstStyle>
            <a:lvl1pPr>
              <a:defRPr sz="1000" b="0" i="0">
                <a:solidFill>
                  <a:schemeClr val="tx1"/>
                </a:solidFill>
                <a:latin typeface="Bookman Old Style"/>
                <a:cs typeface="Bookman Old Style"/>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42A353F-B08E-4335-AF7F-B752F27FBDAB}" type="datetime1">
              <a:rPr lang="en-US" smtClean="0"/>
              <a:t>3/24/2024</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Bookman Old Style"/>
                <a:cs typeface="Bookman Old Style"/>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07C11B4-61EE-41FF-9ECD-6AA8D404BA93}" type="datetime1">
              <a:rPr lang="en-US" smtClean="0"/>
              <a:t>3/24/2024</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Bookman Old Style"/>
                <a:cs typeface="Bookman Old Style"/>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11E74AF-020C-46FD-8D83-7678C0677427}" type="datetime1">
              <a:rPr lang="en-US" smtClean="0"/>
              <a:t>3/24/2024</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96EDD831-20FA-4AEC-9EB7-15FAE346E390}" type="datetime1">
              <a:rPr lang="en-US" smtClean="0"/>
              <a:t>3/24/2024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1_Two Content">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457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7"/>
              </a:spcBef>
              <a:spcAft>
                <a:spcPts val="0"/>
              </a:spcAft>
              <a:buClr>
                <a:schemeClr val="dk1"/>
              </a:buClr>
              <a:buSzPts val="13200"/>
              <a:buChar char="•"/>
              <a:defRPr sz="2900"/>
            </a:lvl1pPr>
            <a:lvl2pPr marL="914400" lvl="1" indent="-946150" algn="l">
              <a:lnSpc>
                <a:spcPct val="100000"/>
              </a:lnSpc>
              <a:spcBef>
                <a:spcPts val="494"/>
              </a:spcBef>
              <a:spcAft>
                <a:spcPts val="0"/>
              </a:spcAft>
              <a:buClr>
                <a:schemeClr val="dk1"/>
              </a:buClr>
              <a:buSzPts val="11300"/>
              <a:buChar char="–"/>
              <a:defRPr sz="2500"/>
            </a:lvl2pPr>
            <a:lvl3pPr marL="1371600" lvl="2" indent="-825500" algn="l">
              <a:lnSpc>
                <a:spcPct val="100000"/>
              </a:lnSpc>
              <a:spcBef>
                <a:spcPts val="411"/>
              </a:spcBef>
              <a:spcAft>
                <a:spcPts val="0"/>
              </a:spcAft>
              <a:buClr>
                <a:schemeClr val="dk1"/>
              </a:buClr>
              <a:buSzPts val="9400"/>
              <a:buChar char="•"/>
              <a:defRPr sz="2100"/>
            </a:lvl3pPr>
            <a:lvl4pPr marL="1828800" lvl="3" indent="-768350" algn="l">
              <a:lnSpc>
                <a:spcPct val="100000"/>
              </a:lnSpc>
              <a:spcBef>
                <a:spcPts val="372"/>
              </a:spcBef>
              <a:spcAft>
                <a:spcPts val="0"/>
              </a:spcAft>
              <a:buClr>
                <a:schemeClr val="dk1"/>
              </a:buClr>
              <a:buSzPts val="8500"/>
              <a:buChar char="–"/>
              <a:defRPr sz="1900"/>
            </a:lvl4pPr>
            <a:lvl5pPr marL="2286000" lvl="4" indent="-768350" algn="l">
              <a:lnSpc>
                <a:spcPct val="100000"/>
              </a:lnSpc>
              <a:spcBef>
                <a:spcPts val="372"/>
              </a:spcBef>
              <a:spcAft>
                <a:spcPts val="0"/>
              </a:spcAft>
              <a:buClr>
                <a:schemeClr val="dk1"/>
              </a:buClr>
              <a:buSzPts val="8500"/>
              <a:buChar char="»"/>
              <a:defRPr sz="1900"/>
            </a:lvl5pPr>
            <a:lvl6pPr marL="2743200" lvl="5" indent="-768350" algn="l">
              <a:lnSpc>
                <a:spcPct val="100000"/>
              </a:lnSpc>
              <a:spcBef>
                <a:spcPts val="372"/>
              </a:spcBef>
              <a:spcAft>
                <a:spcPts val="0"/>
              </a:spcAft>
              <a:buClr>
                <a:schemeClr val="dk1"/>
              </a:buClr>
              <a:buSzPts val="8500"/>
              <a:buChar char="•"/>
              <a:defRPr sz="1900"/>
            </a:lvl6pPr>
            <a:lvl7pPr marL="3200400" lvl="6" indent="-768350" algn="l">
              <a:lnSpc>
                <a:spcPct val="100000"/>
              </a:lnSpc>
              <a:spcBef>
                <a:spcPts val="372"/>
              </a:spcBef>
              <a:spcAft>
                <a:spcPts val="0"/>
              </a:spcAft>
              <a:buClr>
                <a:schemeClr val="dk1"/>
              </a:buClr>
              <a:buSzPts val="8500"/>
              <a:buChar char="•"/>
              <a:defRPr sz="1900"/>
            </a:lvl7pPr>
            <a:lvl8pPr marL="3657600" lvl="7" indent="-768350" algn="l">
              <a:lnSpc>
                <a:spcPct val="100000"/>
              </a:lnSpc>
              <a:spcBef>
                <a:spcPts val="372"/>
              </a:spcBef>
              <a:spcAft>
                <a:spcPts val="0"/>
              </a:spcAft>
              <a:buClr>
                <a:schemeClr val="dk1"/>
              </a:buClr>
              <a:buSzPts val="8500"/>
              <a:buChar char="•"/>
              <a:defRPr sz="1900"/>
            </a:lvl8pPr>
            <a:lvl9pPr marL="4114800" lvl="8" indent="-768350" algn="l">
              <a:lnSpc>
                <a:spcPct val="100000"/>
              </a:lnSpc>
              <a:spcBef>
                <a:spcPts val="372"/>
              </a:spcBef>
              <a:spcAft>
                <a:spcPts val="0"/>
              </a:spcAft>
              <a:buClr>
                <a:schemeClr val="dk1"/>
              </a:buClr>
              <a:buSzPts val="8500"/>
              <a:buChar char="•"/>
              <a:defRPr sz="1900"/>
            </a:lvl9pPr>
          </a:lstStyle>
          <a:p>
            <a:endParaRPr/>
          </a:p>
        </p:txBody>
      </p:sp>
      <p:sp>
        <p:nvSpPr>
          <p:cNvPr id="20" name="Google Shape;20;p21"/>
          <p:cNvSpPr txBox="1">
            <a:spLocks noGrp="1"/>
          </p:cNvSpPr>
          <p:nvPr>
            <p:ph type="body" idx="2"/>
          </p:nvPr>
        </p:nvSpPr>
        <p:spPr>
          <a:xfrm>
            <a:off x="4648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7"/>
              </a:spcBef>
              <a:spcAft>
                <a:spcPts val="0"/>
              </a:spcAft>
              <a:buClr>
                <a:schemeClr val="dk1"/>
              </a:buClr>
              <a:buSzPts val="13200"/>
              <a:buChar char="•"/>
              <a:defRPr sz="2900"/>
            </a:lvl1pPr>
            <a:lvl2pPr marL="914400" lvl="1" indent="-946150" algn="l">
              <a:lnSpc>
                <a:spcPct val="100000"/>
              </a:lnSpc>
              <a:spcBef>
                <a:spcPts val="494"/>
              </a:spcBef>
              <a:spcAft>
                <a:spcPts val="0"/>
              </a:spcAft>
              <a:buClr>
                <a:schemeClr val="dk1"/>
              </a:buClr>
              <a:buSzPts val="11300"/>
              <a:buChar char="–"/>
              <a:defRPr sz="2500"/>
            </a:lvl2pPr>
            <a:lvl3pPr marL="1371600" lvl="2" indent="-825500" algn="l">
              <a:lnSpc>
                <a:spcPct val="100000"/>
              </a:lnSpc>
              <a:spcBef>
                <a:spcPts val="411"/>
              </a:spcBef>
              <a:spcAft>
                <a:spcPts val="0"/>
              </a:spcAft>
              <a:buClr>
                <a:schemeClr val="dk1"/>
              </a:buClr>
              <a:buSzPts val="9400"/>
              <a:buChar char="•"/>
              <a:defRPr sz="2100"/>
            </a:lvl3pPr>
            <a:lvl4pPr marL="1828800" lvl="3" indent="-768350" algn="l">
              <a:lnSpc>
                <a:spcPct val="100000"/>
              </a:lnSpc>
              <a:spcBef>
                <a:spcPts val="372"/>
              </a:spcBef>
              <a:spcAft>
                <a:spcPts val="0"/>
              </a:spcAft>
              <a:buClr>
                <a:schemeClr val="dk1"/>
              </a:buClr>
              <a:buSzPts val="8500"/>
              <a:buChar char="–"/>
              <a:defRPr sz="1900"/>
            </a:lvl4pPr>
            <a:lvl5pPr marL="2286000" lvl="4" indent="-768350" algn="l">
              <a:lnSpc>
                <a:spcPct val="100000"/>
              </a:lnSpc>
              <a:spcBef>
                <a:spcPts val="372"/>
              </a:spcBef>
              <a:spcAft>
                <a:spcPts val="0"/>
              </a:spcAft>
              <a:buClr>
                <a:schemeClr val="dk1"/>
              </a:buClr>
              <a:buSzPts val="8500"/>
              <a:buChar char="»"/>
              <a:defRPr sz="1900"/>
            </a:lvl5pPr>
            <a:lvl6pPr marL="2743200" lvl="5" indent="-768350" algn="l">
              <a:lnSpc>
                <a:spcPct val="100000"/>
              </a:lnSpc>
              <a:spcBef>
                <a:spcPts val="372"/>
              </a:spcBef>
              <a:spcAft>
                <a:spcPts val="0"/>
              </a:spcAft>
              <a:buClr>
                <a:schemeClr val="dk1"/>
              </a:buClr>
              <a:buSzPts val="8500"/>
              <a:buChar char="•"/>
              <a:defRPr sz="1900"/>
            </a:lvl6pPr>
            <a:lvl7pPr marL="3200400" lvl="6" indent="-768350" algn="l">
              <a:lnSpc>
                <a:spcPct val="100000"/>
              </a:lnSpc>
              <a:spcBef>
                <a:spcPts val="372"/>
              </a:spcBef>
              <a:spcAft>
                <a:spcPts val="0"/>
              </a:spcAft>
              <a:buClr>
                <a:schemeClr val="dk1"/>
              </a:buClr>
              <a:buSzPts val="8500"/>
              <a:buChar char="•"/>
              <a:defRPr sz="1900"/>
            </a:lvl7pPr>
            <a:lvl8pPr marL="3657600" lvl="7" indent="-768350" algn="l">
              <a:lnSpc>
                <a:spcPct val="100000"/>
              </a:lnSpc>
              <a:spcBef>
                <a:spcPts val="372"/>
              </a:spcBef>
              <a:spcAft>
                <a:spcPts val="0"/>
              </a:spcAft>
              <a:buClr>
                <a:schemeClr val="dk1"/>
              </a:buClr>
              <a:buSzPts val="8500"/>
              <a:buChar char="•"/>
              <a:defRPr sz="1900"/>
            </a:lvl8pPr>
            <a:lvl9pPr marL="4114800" lvl="8" indent="-768350" algn="l">
              <a:lnSpc>
                <a:spcPct val="100000"/>
              </a:lnSpc>
              <a:spcBef>
                <a:spcPts val="372"/>
              </a:spcBef>
              <a:spcAft>
                <a:spcPts val="0"/>
              </a:spcAft>
              <a:buClr>
                <a:schemeClr val="dk1"/>
              </a:buClr>
              <a:buSzPts val="8500"/>
              <a:buChar char="•"/>
              <a:defRPr sz="1900"/>
            </a:lvl9pPr>
          </a:lstStyle>
          <a:p>
            <a:endParaRPr/>
          </a:p>
        </p:txBody>
      </p:sp>
      <p:sp>
        <p:nvSpPr>
          <p:cNvPr id="21" name="Google Shape;21;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ABAE5A5C-CBCB-42D5-B26F-FB75641D9EC3}" type="datetime1">
              <a:rPr lang="en-US" smtClean="0"/>
              <a:t>3/24/2024</a:t>
            </a:fld>
            <a:endParaRPr/>
          </a:p>
        </p:txBody>
      </p:sp>
      <p:sp>
        <p:nvSpPr>
          <p:cNvPr id="22" name="Google Shape;22;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23" name="Google Shape;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3988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EA20A279-13AC-405E-BCD8-0DC33DFECCDA}" type="datetime1">
              <a:rPr lang="en-US" smtClean="0"/>
              <a:t>3/24/2024</a:t>
            </a:fld>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2390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9" cstate="print"/>
          <a:stretch>
            <a:fillRect/>
          </a:stretch>
        </p:blipFill>
        <p:spPr>
          <a:xfrm>
            <a:off x="0" y="0"/>
            <a:ext cx="9144000" cy="5143500"/>
          </a:xfrm>
          <a:prstGeom prst="rect">
            <a:avLst/>
          </a:prstGeom>
        </p:spPr>
      </p:pic>
      <p:sp>
        <p:nvSpPr>
          <p:cNvPr id="2" name="Holder 2"/>
          <p:cNvSpPr>
            <a:spLocks noGrp="1"/>
          </p:cNvSpPr>
          <p:nvPr>
            <p:ph type="title"/>
          </p:nvPr>
        </p:nvSpPr>
        <p:spPr>
          <a:xfrm>
            <a:off x="1109166" y="-41181"/>
            <a:ext cx="5318336" cy="833171"/>
          </a:xfrm>
          <a:prstGeom prst="rect">
            <a:avLst/>
          </a:prstGeom>
        </p:spPr>
        <p:txBody>
          <a:bodyPr wrap="square" lIns="0" tIns="0" rIns="0" bIns="0">
            <a:spAutoFit/>
          </a:bodyPr>
          <a:lstStyle>
            <a:lvl1pPr>
              <a:defRPr sz="3600" b="0" i="0">
                <a:solidFill>
                  <a:schemeClr val="tx1"/>
                </a:solidFill>
                <a:latin typeface="Bookman Old Style"/>
                <a:cs typeface="Bookman Old Style"/>
              </a:defRPr>
            </a:lvl1pPr>
          </a:lstStyle>
          <a:p>
            <a:endParaRPr/>
          </a:p>
        </p:txBody>
      </p:sp>
      <p:sp>
        <p:nvSpPr>
          <p:cNvPr id="3" name="Holder 3"/>
          <p:cNvSpPr>
            <a:spLocks noGrp="1"/>
          </p:cNvSpPr>
          <p:nvPr>
            <p:ph type="body" idx="1"/>
          </p:nvPr>
        </p:nvSpPr>
        <p:spPr>
          <a:xfrm>
            <a:off x="471475" y="882411"/>
            <a:ext cx="8490585" cy="3501961"/>
          </a:xfrm>
          <a:prstGeom prst="rect">
            <a:avLst/>
          </a:prstGeom>
        </p:spPr>
        <p:txBody>
          <a:bodyPr wrap="square" lIns="0" tIns="0" rIns="0" bIns="0">
            <a:spAutoFit/>
          </a:bodyPr>
          <a:lstStyle>
            <a:lvl1pPr>
              <a:defRPr sz="1000" b="0" i="0">
                <a:solidFill>
                  <a:schemeClr val="tx1"/>
                </a:solidFill>
                <a:latin typeface="Bookman Old Style"/>
                <a:cs typeface="Bookman Old Style"/>
              </a:defRPr>
            </a:lvl1pPr>
          </a:lstStyle>
          <a:p>
            <a:endParaRPr/>
          </a:p>
        </p:txBody>
      </p:sp>
      <p:sp>
        <p:nvSpPr>
          <p:cNvPr id="4" name="Holder 4"/>
          <p:cNvSpPr>
            <a:spLocks noGrp="1"/>
          </p:cNvSpPr>
          <p:nvPr>
            <p:ph type="ftr" sz="quarter" idx="5"/>
          </p:nvPr>
        </p:nvSpPr>
        <p:spPr>
          <a:xfrm>
            <a:off x="3389585" y="4722296"/>
            <a:ext cx="2365375" cy="3683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FEDDA089-1B7D-42E1-B34B-FC0F88261D21}" type="datetime1">
              <a:rPr lang="en-US" smtClean="0"/>
              <a:t>3/24/2024</a:t>
            </a:fld>
            <a:endParaRPr lang="en-US"/>
          </a:p>
        </p:txBody>
      </p:sp>
      <p:sp>
        <p:nvSpPr>
          <p:cNvPr id="6" name="Holder 6"/>
          <p:cNvSpPr>
            <a:spLocks noGrp="1"/>
          </p:cNvSpPr>
          <p:nvPr>
            <p:ph type="sldNum" sz="quarter" idx="7"/>
          </p:nvPr>
        </p:nvSpPr>
        <p:spPr>
          <a:xfrm>
            <a:off x="8447191" y="4801522"/>
            <a:ext cx="243840" cy="20447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97790">
              <a:lnSpc>
                <a:spcPct val="100000"/>
              </a:lnSpc>
              <a:spcBef>
                <a:spcPts val="30"/>
              </a:spcBef>
            </a:pPr>
            <a:fld id="{81D60167-4931-47E6-BA6A-407CBD079E47}" type="slidenum">
              <a:rPr spc="-50" dirty="0">
                <a:latin typeface="Bookman Old Style"/>
                <a:cs typeface="Bookman Old Style"/>
              </a:rPr>
              <a:t>‹#›</a:t>
            </a:fld>
            <a:endParaRPr spc="-50" dirty="0">
              <a:latin typeface="Bookman Old Style"/>
              <a:cs typeface="Bookman Old Style"/>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742950"/>
            <a:ext cx="8492693" cy="2228815"/>
          </a:xfrm>
          <a:prstGeom prst="rect">
            <a:avLst/>
          </a:prstGeom>
        </p:spPr>
        <p:txBody>
          <a:bodyPr vert="horz" wrap="square" lIns="0" tIns="12700" rIns="0" bIns="0" rtlCol="0">
            <a:spAutoFit/>
          </a:bodyPr>
          <a:lstStyle/>
          <a:p>
            <a:pPr marL="12700" algn="ctr">
              <a:lnSpc>
                <a:spcPct val="100000"/>
              </a:lnSpc>
              <a:spcBef>
                <a:spcPts val="100"/>
              </a:spcBef>
            </a:pPr>
            <a:r>
              <a:rPr lang="en-US" sz="3600" b="1" dirty="0">
                <a:latin typeface="Cambria" panose="02040503050406030204" pitchFamily="18" charset="0"/>
                <a:ea typeface="Cambria" panose="02040503050406030204" pitchFamily="18" charset="0"/>
              </a:rPr>
              <a:t>Enhanced Image Steganography using Dual Authentication and Camellia Cipher Encryption</a:t>
            </a:r>
            <a:br>
              <a:rPr lang="en-US" sz="3600" b="1" dirty="0">
                <a:latin typeface="Cambria" panose="02040503050406030204" pitchFamily="18" charset="0"/>
                <a:ea typeface="Cambria" panose="02040503050406030204" pitchFamily="18" charset="0"/>
              </a:rPr>
            </a:br>
            <a:r>
              <a:rPr lang="en-US" sz="3600" b="1" dirty="0">
                <a:latin typeface="Cambria" panose="02040503050406030204" pitchFamily="18" charset="0"/>
                <a:ea typeface="Cambria" panose="02040503050406030204" pitchFamily="18" charset="0"/>
              </a:rPr>
              <a:t>      </a:t>
            </a:r>
            <a:endParaRPr spc="-10" dirty="0"/>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6" name="object 6"/>
          <p:cNvSpPr txBox="1">
            <a:spLocks noGrp="1"/>
          </p:cNvSpPr>
          <p:nvPr>
            <p:ph type="sldNum" sz="quarter" idx="7"/>
          </p:nvPr>
        </p:nvSpPr>
        <p:spPr>
          <a:prstGeom prst="rect">
            <a:avLst/>
          </a:prstGeom>
        </p:spPr>
        <p:txBody>
          <a:bodyPr vert="horz" wrap="square" lIns="0" tIns="3810" rIns="0" bIns="0" rtlCol="0">
            <a:spAutoFit/>
          </a:bodyPr>
          <a:lstStyle/>
          <a:p>
            <a:pPr marL="97790">
              <a:lnSpc>
                <a:spcPct val="100000"/>
              </a:lnSpc>
              <a:spcBef>
                <a:spcPts val="30"/>
              </a:spcBef>
            </a:pPr>
            <a:fld id="{81D60167-4931-47E6-BA6A-407CBD079E47}" type="slidenum">
              <a:rPr spc="-50" dirty="0">
                <a:latin typeface="Bookman Old Style"/>
                <a:cs typeface="Bookman Old Style"/>
              </a:rPr>
              <a:t>1</a:t>
            </a:fld>
            <a:endParaRPr spc="-50" dirty="0">
              <a:latin typeface="Bookman Old Style"/>
              <a:cs typeface="Bookman Old Style"/>
            </a:endParaRPr>
          </a:p>
        </p:txBody>
      </p:sp>
      <p:sp>
        <p:nvSpPr>
          <p:cNvPr id="3" name="object 3"/>
          <p:cNvSpPr txBox="1"/>
          <p:nvPr/>
        </p:nvSpPr>
        <p:spPr>
          <a:xfrm>
            <a:off x="346506" y="3282798"/>
            <a:ext cx="5673294" cy="833562"/>
          </a:xfrm>
          <a:prstGeom prst="rect">
            <a:avLst/>
          </a:prstGeom>
        </p:spPr>
        <p:txBody>
          <a:bodyPr vert="horz" wrap="square" lIns="0" tIns="12700" rIns="0" bIns="0" rtlCol="0">
            <a:spAutoFit/>
          </a:bodyPr>
          <a:lstStyle/>
          <a:p>
            <a:pPr marL="12700">
              <a:lnSpc>
                <a:spcPts val="1639"/>
              </a:lnSpc>
              <a:spcBef>
                <a:spcPts val="100"/>
              </a:spcBef>
            </a:pPr>
            <a:r>
              <a:rPr sz="1400" b="1" dirty="0">
                <a:latin typeface="Bookman Old Style"/>
                <a:cs typeface="Bookman Old Style"/>
              </a:rPr>
              <a:t>Team</a:t>
            </a:r>
            <a:r>
              <a:rPr sz="1400" b="1" spc="5" dirty="0">
                <a:latin typeface="Bookman Old Style"/>
                <a:cs typeface="Bookman Old Style"/>
              </a:rPr>
              <a:t> </a:t>
            </a:r>
            <a:r>
              <a:rPr sz="1400" b="1" spc="-10" dirty="0">
                <a:latin typeface="Bookman Old Style"/>
                <a:cs typeface="Bookman Old Style"/>
              </a:rPr>
              <a:t>Details</a:t>
            </a:r>
            <a:endParaRPr sz="1400" b="1" dirty="0">
              <a:latin typeface="Bookman Old Style"/>
              <a:cs typeface="Bookman Old Style"/>
            </a:endParaRPr>
          </a:p>
          <a:p>
            <a:pPr marL="354965" indent="-342265">
              <a:lnSpc>
                <a:spcPts val="1600"/>
              </a:lnSpc>
              <a:buAutoNum type="arabicPeriod"/>
              <a:tabLst>
                <a:tab pos="354965" algn="l"/>
              </a:tabLst>
            </a:pPr>
            <a:r>
              <a:rPr sz="1400" dirty="0">
                <a:latin typeface="Bookman Old Style"/>
                <a:cs typeface="Bookman Old Style"/>
              </a:rPr>
              <a:t>G.</a:t>
            </a:r>
            <a:r>
              <a:rPr sz="1400" spc="-45" dirty="0">
                <a:latin typeface="Bookman Old Style"/>
                <a:cs typeface="Bookman Old Style"/>
              </a:rPr>
              <a:t> </a:t>
            </a:r>
            <a:r>
              <a:rPr sz="1400" dirty="0">
                <a:latin typeface="Bookman Old Style"/>
                <a:cs typeface="Bookman Old Style"/>
              </a:rPr>
              <a:t>Mahalakshmi</a:t>
            </a:r>
            <a:r>
              <a:rPr lang="en-IN" sz="1400" dirty="0">
                <a:latin typeface="Bookman Old Style"/>
                <a:cs typeface="Bookman Old Style"/>
              </a:rPr>
              <a:t> Sai Padmini</a:t>
            </a:r>
            <a:r>
              <a:rPr lang="en-IN" sz="1400" spc="-40" dirty="0">
                <a:latin typeface="Bookman Old Style"/>
                <a:cs typeface="Bookman Old Style"/>
              </a:rPr>
              <a:t> </a:t>
            </a:r>
            <a:r>
              <a:rPr sz="1400" spc="-10" dirty="0">
                <a:latin typeface="Bookman Old Style"/>
                <a:cs typeface="Bookman Old Style"/>
              </a:rPr>
              <a:t>(20</a:t>
            </a:r>
            <a:r>
              <a:rPr lang="en-IN" sz="1400" spc="-10" dirty="0">
                <a:latin typeface="Bookman Old Style"/>
                <a:cs typeface="Bookman Old Style"/>
              </a:rPr>
              <a:t>EG</a:t>
            </a:r>
            <a:r>
              <a:rPr sz="1400" spc="-10" dirty="0">
                <a:latin typeface="Bookman Old Style"/>
                <a:cs typeface="Bookman Old Style"/>
              </a:rPr>
              <a:t>105415)</a:t>
            </a:r>
            <a:endParaRPr sz="1400" dirty="0">
              <a:latin typeface="Bookman Old Style"/>
              <a:cs typeface="Bookman Old Style"/>
            </a:endParaRPr>
          </a:p>
          <a:p>
            <a:pPr marL="354965" indent="-342265">
              <a:lnSpc>
                <a:spcPts val="1600"/>
              </a:lnSpc>
              <a:buAutoNum type="arabicPeriod"/>
              <a:tabLst>
                <a:tab pos="354965" algn="l"/>
              </a:tabLst>
            </a:pPr>
            <a:r>
              <a:rPr sz="1400" dirty="0">
                <a:latin typeface="Bookman Old Style"/>
                <a:cs typeface="Bookman Old Style"/>
              </a:rPr>
              <a:t>B.</a:t>
            </a:r>
            <a:r>
              <a:rPr sz="1400" spc="-45" dirty="0">
                <a:latin typeface="Bookman Old Style"/>
                <a:cs typeface="Bookman Old Style"/>
              </a:rPr>
              <a:t> </a:t>
            </a:r>
            <a:r>
              <a:rPr sz="1400" spc="-10" dirty="0">
                <a:latin typeface="Bookman Old Style"/>
                <a:cs typeface="Bookman Old Style"/>
              </a:rPr>
              <a:t>Vaishnavi</a:t>
            </a:r>
            <a:r>
              <a:rPr sz="1400" spc="-45" dirty="0">
                <a:latin typeface="Bookman Old Style"/>
                <a:cs typeface="Bookman Old Style"/>
              </a:rPr>
              <a:t> </a:t>
            </a:r>
            <a:r>
              <a:rPr sz="1400" spc="-10" dirty="0">
                <a:latin typeface="Bookman Old Style"/>
                <a:cs typeface="Bookman Old Style"/>
              </a:rPr>
              <a:t>(20</a:t>
            </a:r>
            <a:r>
              <a:rPr lang="en-IN" sz="1400" spc="-10" dirty="0">
                <a:latin typeface="Bookman Old Style"/>
                <a:cs typeface="Bookman Old Style"/>
              </a:rPr>
              <a:t>EG</a:t>
            </a:r>
            <a:r>
              <a:rPr sz="1400" spc="-10" dirty="0">
                <a:latin typeface="Bookman Old Style"/>
                <a:cs typeface="Bookman Old Style"/>
              </a:rPr>
              <a:t>105406)</a:t>
            </a:r>
            <a:endParaRPr sz="1400" dirty="0">
              <a:latin typeface="Bookman Old Style"/>
              <a:cs typeface="Bookman Old Style"/>
            </a:endParaRPr>
          </a:p>
          <a:p>
            <a:pPr marL="354965" indent="-342265">
              <a:lnSpc>
                <a:spcPts val="1639"/>
              </a:lnSpc>
              <a:buAutoNum type="arabicPeriod"/>
              <a:tabLst>
                <a:tab pos="354965" algn="l"/>
              </a:tabLst>
            </a:pPr>
            <a:r>
              <a:rPr sz="1400" dirty="0">
                <a:latin typeface="Bookman Old Style"/>
                <a:cs typeface="Bookman Old Style"/>
              </a:rPr>
              <a:t>CH.</a:t>
            </a:r>
            <a:r>
              <a:rPr sz="1400" spc="-35" dirty="0">
                <a:latin typeface="Bookman Old Style"/>
                <a:cs typeface="Bookman Old Style"/>
              </a:rPr>
              <a:t> </a:t>
            </a:r>
            <a:r>
              <a:rPr sz="1400" dirty="0">
                <a:latin typeface="Bookman Old Style"/>
                <a:cs typeface="Bookman Old Style"/>
              </a:rPr>
              <a:t>Shreya</a:t>
            </a:r>
            <a:r>
              <a:rPr sz="1400" spc="-25" dirty="0">
                <a:latin typeface="Bookman Old Style"/>
                <a:cs typeface="Bookman Old Style"/>
              </a:rPr>
              <a:t> </a:t>
            </a:r>
            <a:r>
              <a:rPr sz="1400" spc="-10" dirty="0">
                <a:latin typeface="Bookman Old Style"/>
                <a:cs typeface="Bookman Old Style"/>
              </a:rPr>
              <a:t>(20</a:t>
            </a:r>
            <a:r>
              <a:rPr lang="en-IN" sz="1400" spc="-10" dirty="0">
                <a:latin typeface="Bookman Old Style"/>
                <a:cs typeface="Bookman Old Style"/>
              </a:rPr>
              <a:t>EG</a:t>
            </a:r>
            <a:r>
              <a:rPr sz="1400" spc="-10" dirty="0">
                <a:latin typeface="Bookman Old Style"/>
                <a:cs typeface="Bookman Old Style"/>
              </a:rPr>
              <a:t>105407)</a:t>
            </a:r>
            <a:endParaRPr sz="1400" dirty="0">
              <a:latin typeface="Bookman Old Style"/>
              <a:cs typeface="Bookman Old Style"/>
            </a:endParaRPr>
          </a:p>
        </p:txBody>
      </p:sp>
      <p:sp>
        <p:nvSpPr>
          <p:cNvPr id="4" name="object 4"/>
          <p:cNvSpPr txBox="1"/>
          <p:nvPr/>
        </p:nvSpPr>
        <p:spPr>
          <a:xfrm>
            <a:off x="6007894" y="3282798"/>
            <a:ext cx="2145506" cy="669413"/>
          </a:xfrm>
          <a:prstGeom prst="rect">
            <a:avLst/>
          </a:prstGeom>
        </p:spPr>
        <p:txBody>
          <a:bodyPr vert="horz" wrap="square" lIns="0" tIns="27939" rIns="0" bIns="0" rtlCol="0">
            <a:spAutoFit/>
          </a:bodyPr>
          <a:lstStyle/>
          <a:p>
            <a:pPr marL="12700" marR="5080">
              <a:lnSpc>
                <a:spcPts val="1600"/>
              </a:lnSpc>
              <a:spcBef>
                <a:spcPts val="219"/>
              </a:spcBef>
            </a:pPr>
            <a:r>
              <a:rPr sz="1400" b="1" dirty="0">
                <a:latin typeface="Bookman Old Style"/>
                <a:cs typeface="Bookman Old Style"/>
              </a:rPr>
              <a:t>Project</a:t>
            </a:r>
            <a:r>
              <a:rPr sz="1400" b="1" spc="-10" dirty="0">
                <a:latin typeface="Bookman Old Style"/>
                <a:cs typeface="Bookman Old Style"/>
              </a:rPr>
              <a:t> Supervisor </a:t>
            </a:r>
            <a:endParaRPr lang="en-IN" sz="1400" b="1" spc="-20" dirty="0">
              <a:latin typeface="Bookman Old Style"/>
              <a:cs typeface="Bookman Old Style"/>
            </a:endParaRPr>
          </a:p>
          <a:p>
            <a:pPr marL="12700" marR="5080">
              <a:lnSpc>
                <a:spcPts val="1600"/>
              </a:lnSpc>
              <a:spcBef>
                <a:spcPts val="219"/>
              </a:spcBef>
            </a:pPr>
            <a:r>
              <a:rPr lang="en-IN" sz="1400" spc="-20" dirty="0" err="1">
                <a:latin typeface="Bookman Old Style"/>
                <a:cs typeface="Bookman Old Style"/>
              </a:rPr>
              <a:t>Dr.</a:t>
            </a:r>
            <a:r>
              <a:rPr lang="en-IN" sz="1400" spc="-20" dirty="0">
                <a:latin typeface="Bookman Old Style"/>
                <a:cs typeface="Bookman Old Style"/>
              </a:rPr>
              <a:t> K. Madhuri</a:t>
            </a:r>
            <a:endParaRPr sz="1400" dirty="0">
              <a:latin typeface="Bookman Old Style"/>
              <a:cs typeface="Bookman Old Style"/>
            </a:endParaRPr>
          </a:p>
          <a:p>
            <a:pPr marL="12700">
              <a:lnSpc>
                <a:spcPts val="1560"/>
              </a:lnSpc>
            </a:pPr>
            <a:r>
              <a:rPr lang="en-IN" sz="1400" spc="-10" dirty="0">
                <a:latin typeface="Bookman Old Style"/>
                <a:cs typeface="Bookman Old Style"/>
              </a:rPr>
              <a:t>Associate Professor</a:t>
            </a:r>
            <a:endParaRPr sz="1400" dirty="0">
              <a:latin typeface="Bookman Old Style"/>
              <a:cs typeface="Bookman Old Styl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C6AC-2721-3ABC-13A6-A05932289E34}"/>
              </a:ext>
            </a:extLst>
          </p:cNvPr>
          <p:cNvSpPr>
            <a:spLocks noGrp="1"/>
          </p:cNvSpPr>
          <p:nvPr>
            <p:ph type="title"/>
          </p:nvPr>
        </p:nvSpPr>
        <p:spPr>
          <a:xfrm>
            <a:off x="1109166" y="-41181"/>
            <a:ext cx="5318336" cy="553998"/>
          </a:xfrm>
        </p:spPr>
        <p:txBody>
          <a:bodyPr/>
          <a:lstStyle/>
          <a:p>
            <a:r>
              <a:rPr lang="en-IN" dirty="0"/>
              <a:t>=</a:t>
            </a:r>
          </a:p>
        </p:txBody>
      </p:sp>
      <p:pic>
        <p:nvPicPr>
          <p:cNvPr id="5" name="Picture 4">
            <a:extLst>
              <a:ext uri="{FF2B5EF4-FFF2-40B4-BE49-F238E27FC236}">
                <a16:creationId xmlns:a16="http://schemas.microsoft.com/office/drawing/2014/main" id="{79E91021-6DD9-9C6C-5CE5-88D1C2AD82C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285750"/>
            <a:ext cx="4950624" cy="1878732"/>
          </a:xfrm>
          <a:prstGeom prst="rect">
            <a:avLst/>
          </a:prstGeom>
          <a:noFill/>
          <a:ln>
            <a:noFill/>
          </a:ln>
        </p:spPr>
      </p:pic>
      <p:pic>
        <p:nvPicPr>
          <p:cNvPr id="6" name="Picture 5">
            <a:extLst>
              <a:ext uri="{FF2B5EF4-FFF2-40B4-BE49-F238E27FC236}">
                <a16:creationId xmlns:a16="http://schemas.microsoft.com/office/drawing/2014/main" id="{30046BB6-AD02-2795-F86C-C407075BF88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768" y="2491413"/>
            <a:ext cx="4041232" cy="2087880"/>
          </a:xfrm>
          <a:prstGeom prst="rect">
            <a:avLst/>
          </a:prstGeom>
          <a:noFill/>
          <a:ln>
            <a:noFill/>
          </a:ln>
        </p:spPr>
      </p:pic>
      <p:sp>
        <p:nvSpPr>
          <p:cNvPr id="3" name="TextBox 2">
            <a:extLst>
              <a:ext uri="{FF2B5EF4-FFF2-40B4-BE49-F238E27FC236}">
                <a16:creationId xmlns:a16="http://schemas.microsoft.com/office/drawing/2014/main" id="{1079CC3E-AE87-7891-93D0-6016C6A49E56}"/>
              </a:ext>
            </a:extLst>
          </p:cNvPr>
          <p:cNvSpPr txBox="1"/>
          <p:nvPr/>
        </p:nvSpPr>
        <p:spPr>
          <a:xfrm>
            <a:off x="5105400" y="2647950"/>
            <a:ext cx="3048000" cy="892552"/>
          </a:xfrm>
          <a:prstGeom prst="rect">
            <a:avLst/>
          </a:prstGeom>
          <a:noFill/>
        </p:spPr>
        <p:txBody>
          <a:bodyPr wrap="square" rtlCol="0">
            <a:spAutoFit/>
          </a:bodyPr>
          <a:lstStyle/>
          <a:p>
            <a:pPr algn="just"/>
            <a:r>
              <a:rPr lang="en-IN" sz="1300" dirty="0">
                <a:latin typeface="Bookman Old Style" panose="02050604050505020204" pitchFamily="18" charset="0"/>
              </a:rPr>
              <a:t>For those selected 4 Images then embedding Distortion is computed based on </a:t>
            </a:r>
            <a:r>
              <a:rPr lang="en-IN" sz="1300" b="1" dirty="0">
                <a:latin typeface="Bookman Old Style" panose="02050604050505020204" pitchFamily="18" charset="0"/>
              </a:rPr>
              <a:t>Edge Detection, Entropy and Fractal Dimension</a:t>
            </a:r>
          </a:p>
        </p:txBody>
      </p:sp>
      <p:sp>
        <p:nvSpPr>
          <p:cNvPr id="7" name="Footer Placeholder 6">
            <a:extLst>
              <a:ext uri="{FF2B5EF4-FFF2-40B4-BE49-F238E27FC236}">
                <a16:creationId xmlns:a16="http://schemas.microsoft.com/office/drawing/2014/main" id="{3BA8E26B-096C-53B5-CF8B-D3ACE71799EC}"/>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8" name="Slide Number Placeholder 7">
            <a:extLst>
              <a:ext uri="{FF2B5EF4-FFF2-40B4-BE49-F238E27FC236}">
                <a16:creationId xmlns:a16="http://schemas.microsoft.com/office/drawing/2014/main" id="{1FF4173A-7850-489E-8336-2B9A57C55478}"/>
              </a:ext>
            </a:extLst>
          </p:cNvPr>
          <p:cNvSpPr>
            <a:spLocks noGrp="1"/>
          </p:cNvSpPr>
          <p:nvPr>
            <p:ph type="sldNum" sz="quarter" idx="7"/>
          </p:nvPr>
        </p:nvSpPr>
        <p:spPr>
          <a:xfrm>
            <a:off x="8077200" y="4801522"/>
            <a:ext cx="613831" cy="1324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10</a:t>
            </a:fld>
            <a:endParaRPr lang="en-IN" spc="-50" dirty="0">
              <a:latin typeface="Bookman Old Style"/>
              <a:cs typeface="Bookman Old Style"/>
            </a:endParaRPr>
          </a:p>
        </p:txBody>
      </p:sp>
    </p:spTree>
    <p:extLst>
      <p:ext uri="{BB962C8B-B14F-4D97-AF65-F5344CB8AC3E}">
        <p14:creationId xmlns:p14="http://schemas.microsoft.com/office/powerpoint/2010/main" val="202937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90D0B0-2EB3-8A10-547A-CB57504E8D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999" y="285750"/>
            <a:ext cx="3966195" cy="4191000"/>
          </a:xfrm>
          <a:prstGeom prst="rect">
            <a:avLst/>
          </a:prstGeom>
          <a:noFill/>
          <a:ln>
            <a:noFill/>
          </a:ln>
        </p:spPr>
      </p:pic>
      <p:pic>
        <p:nvPicPr>
          <p:cNvPr id="5" name="Picture 4">
            <a:extLst>
              <a:ext uri="{FF2B5EF4-FFF2-40B4-BE49-F238E27FC236}">
                <a16:creationId xmlns:a16="http://schemas.microsoft.com/office/drawing/2014/main" id="{061404DE-679E-F1D0-A8BA-2478196A18EE}"/>
              </a:ext>
            </a:extLst>
          </p:cNvPr>
          <p:cNvPicPr>
            <a:picLocks noChangeAspect="1"/>
          </p:cNvPicPr>
          <p:nvPr/>
        </p:nvPicPr>
        <p:blipFill rotWithShape="1">
          <a:blip r:embed="rId3">
            <a:extLst>
              <a:ext uri="{28A0092B-C50C-407E-A947-70E740481C1C}">
                <a14:useLocalDpi xmlns:a14="http://schemas.microsoft.com/office/drawing/2010/main" val="0"/>
              </a:ext>
            </a:extLst>
          </a:blip>
          <a:srcRect t="14590" b="27167"/>
          <a:stretch/>
        </p:blipFill>
        <p:spPr bwMode="auto">
          <a:xfrm>
            <a:off x="4572000" y="742950"/>
            <a:ext cx="4482835" cy="2895600"/>
          </a:xfrm>
          <a:prstGeom prst="rect">
            <a:avLst/>
          </a:prstGeom>
          <a:noFill/>
          <a:ln>
            <a:noFill/>
          </a:ln>
        </p:spPr>
      </p:pic>
      <p:sp>
        <p:nvSpPr>
          <p:cNvPr id="2" name="TextBox 1">
            <a:extLst>
              <a:ext uri="{FF2B5EF4-FFF2-40B4-BE49-F238E27FC236}">
                <a16:creationId xmlns:a16="http://schemas.microsoft.com/office/drawing/2014/main" id="{DED1FFAD-9746-75BA-ABE2-5861C6863EEB}"/>
              </a:ext>
            </a:extLst>
          </p:cNvPr>
          <p:cNvSpPr txBox="1"/>
          <p:nvPr/>
        </p:nvSpPr>
        <p:spPr>
          <a:xfrm>
            <a:off x="4876800" y="3943350"/>
            <a:ext cx="3048000" cy="692497"/>
          </a:xfrm>
          <a:prstGeom prst="rect">
            <a:avLst/>
          </a:prstGeom>
          <a:noFill/>
        </p:spPr>
        <p:txBody>
          <a:bodyPr wrap="square" rtlCol="0">
            <a:spAutoFit/>
          </a:bodyPr>
          <a:lstStyle/>
          <a:p>
            <a:pPr algn="just"/>
            <a:r>
              <a:rPr lang="en-IN" sz="1300" dirty="0">
                <a:latin typeface="Bookman Old Style" panose="02050604050505020204" pitchFamily="18" charset="0"/>
              </a:rPr>
              <a:t>Based on the Highest Cumulative Metric Value, the Cover Image is selected.</a:t>
            </a:r>
          </a:p>
        </p:txBody>
      </p:sp>
      <p:sp>
        <p:nvSpPr>
          <p:cNvPr id="4" name="Footer Placeholder 3">
            <a:extLst>
              <a:ext uri="{FF2B5EF4-FFF2-40B4-BE49-F238E27FC236}">
                <a16:creationId xmlns:a16="http://schemas.microsoft.com/office/drawing/2014/main" id="{E87C928C-B95A-F2E1-91E7-EDC9B2D607D1}"/>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6" name="Slide Number Placeholder 5">
            <a:extLst>
              <a:ext uri="{FF2B5EF4-FFF2-40B4-BE49-F238E27FC236}">
                <a16:creationId xmlns:a16="http://schemas.microsoft.com/office/drawing/2014/main" id="{5714F827-E311-8895-7B1F-24C2DDF73FD2}"/>
              </a:ext>
            </a:extLst>
          </p:cNvPr>
          <p:cNvSpPr>
            <a:spLocks noGrp="1"/>
          </p:cNvSpPr>
          <p:nvPr>
            <p:ph type="sldNum" sz="quarter" idx="7"/>
          </p:nvPr>
        </p:nvSpPr>
        <p:spPr>
          <a:xfrm>
            <a:off x="8447190" y="4801522"/>
            <a:ext cx="3920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11</a:t>
            </a:fld>
            <a:endParaRPr lang="en-IN" spc="-50" dirty="0">
              <a:latin typeface="Bookman Old Style"/>
              <a:cs typeface="Bookman Old Style"/>
            </a:endParaRPr>
          </a:p>
        </p:txBody>
      </p:sp>
    </p:spTree>
    <p:extLst>
      <p:ext uri="{BB962C8B-B14F-4D97-AF65-F5344CB8AC3E}">
        <p14:creationId xmlns:p14="http://schemas.microsoft.com/office/powerpoint/2010/main" val="4079818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7">
            <a:extLst>
              <a:ext uri="{FF2B5EF4-FFF2-40B4-BE49-F238E27FC236}">
                <a16:creationId xmlns:a16="http://schemas.microsoft.com/office/drawing/2014/main" id="{4EF6B478-5E2E-BCEC-49AD-585F13DA3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664369"/>
            <a:ext cx="5730875" cy="517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8">
            <a:extLst>
              <a:ext uri="{FF2B5EF4-FFF2-40B4-BE49-F238E27FC236}">
                <a16:creationId xmlns:a16="http://schemas.microsoft.com/office/drawing/2014/main" id="{C110A1DB-998B-ED40-4844-B7340EBAD6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81" r="22881"/>
          <a:stretch/>
        </p:blipFill>
        <p:spPr bwMode="auto">
          <a:xfrm>
            <a:off x="228600" y="1389063"/>
            <a:ext cx="3505200" cy="1792242"/>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9">
            <a:extLst>
              <a:ext uri="{FF2B5EF4-FFF2-40B4-BE49-F238E27FC236}">
                <a16:creationId xmlns:a16="http://schemas.microsoft.com/office/drawing/2014/main" id="{920D047D-6290-BBC1-37DC-CC8793AF1E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1352550"/>
            <a:ext cx="4590274" cy="23225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9A564990-EEBE-1A65-1DF2-84FE100D45D1}"/>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9A7BCB5E-EBCC-18B9-CCC3-D959492942E6}"/>
              </a:ext>
            </a:extLst>
          </p:cNvPr>
          <p:cNvSpPr>
            <a:spLocks noChangeArrowheads="1"/>
          </p:cNvSpPr>
          <p:nvPr/>
        </p:nvSpPr>
        <p:spPr bwMode="auto">
          <a:xfrm>
            <a:off x="0" y="9747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6">
            <a:extLst>
              <a:ext uri="{FF2B5EF4-FFF2-40B4-BE49-F238E27FC236}">
                <a16:creationId xmlns:a16="http://schemas.microsoft.com/office/drawing/2014/main" id="{D1875E6D-5389-F3EB-5F80-18FD14A818AC}"/>
              </a:ext>
            </a:extLst>
          </p:cNvPr>
          <p:cNvSpPr>
            <a:spLocks noChangeArrowheads="1"/>
          </p:cNvSpPr>
          <p:nvPr/>
        </p:nvSpPr>
        <p:spPr bwMode="auto">
          <a:xfrm>
            <a:off x="0" y="27955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400BD051-D54D-908F-9411-ADB8FC6541F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111" y="3261520"/>
            <a:ext cx="3279358" cy="1681162"/>
          </a:xfrm>
          <a:prstGeom prst="rect">
            <a:avLst/>
          </a:prstGeom>
          <a:noFill/>
          <a:ln>
            <a:noFill/>
          </a:ln>
        </p:spPr>
      </p:pic>
      <p:sp>
        <p:nvSpPr>
          <p:cNvPr id="8" name="TextBox 7">
            <a:extLst>
              <a:ext uri="{FF2B5EF4-FFF2-40B4-BE49-F238E27FC236}">
                <a16:creationId xmlns:a16="http://schemas.microsoft.com/office/drawing/2014/main" id="{1936B12E-0594-B41A-3775-5258D7D9469E}"/>
              </a:ext>
            </a:extLst>
          </p:cNvPr>
          <p:cNvSpPr txBox="1"/>
          <p:nvPr/>
        </p:nvSpPr>
        <p:spPr>
          <a:xfrm>
            <a:off x="4533900" y="3562350"/>
            <a:ext cx="3162300" cy="892552"/>
          </a:xfrm>
          <a:prstGeom prst="rect">
            <a:avLst/>
          </a:prstGeom>
          <a:noFill/>
        </p:spPr>
        <p:txBody>
          <a:bodyPr wrap="square" rtlCol="0">
            <a:spAutoFit/>
          </a:bodyPr>
          <a:lstStyle/>
          <a:p>
            <a:pPr algn="just"/>
            <a:r>
              <a:rPr lang="en-IN" sz="1300" dirty="0">
                <a:latin typeface="Bookman Old Style" panose="02050604050505020204" pitchFamily="18" charset="0"/>
              </a:rPr>
              <a:t>The same process is repeated for the other 8 </a:t>
            </a:r>
            <a:r>
              <a:rPr lang="en-IN" sz="1300" b="1" dirty="0">
                <a:latin typeface="Bookman Old Style" panose="02050604050505020204" pitchFamily="18" charset="0"/>
              </a:rPr>
              <a:t>Uncompressed PNG Images</a:t>
            </a:r>
            <a:r>
              <a:rPr lang="en-IN" sz="1300" dirty="0">
                <a:latin typeface="Bookman Old Style" panose="02050604050505020204" pitchFamily="18" charset="0"/>
              </a:rPr>
              <a:t> where at last 1 Final Image is selected</a:t>
            </a:r>
          </a:p>
        </p:txBody>
      </p:sp>
      <p:sp>
        <p:nvSpPr>
          <p:cNvPr id="3" name="Footer Placeholder 2">
            <a:extLst>
              <a:ext uri="{FF2B5EF4-FFF2-40B4-BE49-F238E27FC236}">
                <a16:creationId xmlns:a16="http://schemas.microsoft.com/office/drawing/2014/main" id="{A34B1838-B062-351F-B516-BBFA8FDDD116}"/>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9" name="Slide Number Placeholder 8">
            <a:extLst>
              <a:ext uri="{FF2B5EF4-FFF2-40B4-BE49-F238E27FC236}">
                <a16:creationId xmlns:a16="http://schemas.microsoft.com/office/drawing/2014/main" id="{6DAD1F8A-347F-0BDD-F220-2F0B5B183E7A}"/>
              </a:ext>
            </a:extLst>
          </p:cNvPr>
          <p:cNvSpPr>
            <a:spLocks noGrp="1"/>
          </p:cNvSpPr>
          <p:nvPr>
            <p:ph type="sldNum" sz="quarter" idx="7"/>
          </p:nvPr>
        </p:nvSpPr>
        <p:spPr>
          <a:xfrm>
            <a:off x="8447190" y="4801522"/>
            <a:ext cx="392009" cy="141160"/>
          </a:xfrm>
        </p:spPr>
        <p:txBody>
          <a:bodyPr/>
          <a:lstStyle/>
          <a:p>
            <a:pPr marL="97790">
              <a:lnSpc>
                <a:spcPct val="100000"/>
              </a:lnSpc>
              <a:spcBef>
                <a:spcPts val="30"/>
              </a:spcBef>
            </a:pPr>
            <a:fld id="{81D60167-4931-47E6-BA6A-407CBD079E47}" type="slidenum">
              <a:rPr lang="en-IN" spc="-50" smtClean="0">
                <a:latin typeface="Bookman Old Style"/>
                <a:cs typeface="Bookman Old Style"/>
              </a:rPr>
              <a:t>12</a:t>
            </a:fld>
            <a:endParaRPr lang="en-IN" spc="-50" dirty="0">
              <a:latin typeface="Bookman Old Style"/>
              <a:cs typeface="Bookman Old Style"/>
            </a:endParaRPr>
          </a:p>
        </p:txBody>
      </p:sp>
    </p:spTree>
    <p:extLst>
      <p:ext uri="{BB962C8B-B14F-4D97-AF65-F5344CB8AC3E}">
        <p14:creationId xmlns:p14="http://schemas.microsoft.com/office/powerpoint/2010/main" val="766161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2">
            <a:extLst>
              <a:ext uri="{FF2B5EF4-FFF2-40B4-BE49-F238E27FC236}">
                <a16:creationId xmlns:a16="http://schemas.microsoft.com/office/drawing/2014/main" id="{EB3B9D97-131B-AEBE-7AB9-330232D64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3350"/>
            <a:ext cx="4507643" cy="41417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4">
            <a:extLst>
              <a:ext uri="{FF2B5EF4-FFF2-40B4-BE49-F238E27FC236}">
                <a16:creationId xmlns:a16="http://schemas.microsoft.com/office/drawing/2014/main" id="{D77C3682-C851-9296-13C2-59DDAFBF5E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6993" y="957064"/>
            <a:ext cx="3990057" cy="20030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CEE6B844-EF30-7705-386F-296AC8495854}"/>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36291BCF-08A7-A302-6BD7-712F301BB712}"/>
              </a:ext>
            </a:extLst>
          </p:cNvPr>
          <p:cNvSpPr>
            <a:spLocks noChangeArrowheads="1"/>
          </p:cNvSpPr>
          <p:nvPr/>
        </p:nvSpPr>
        <p:spPr bwMode="auto">
          <a:xfrm>
            <a:off x="0" y="57229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TextBox 7">
            <a:extLst>
              <a:ext uri="{FF2B5EF4-FFF2-40B4-BE49-F238E27FC236}">
                <a16:creationId xmlns:a16="http://schemas.microsoft.com/office/drawing/2014/main" id="{E781763C-6859-A1F6-32E3-A062F16527CC}"/>
              </a:ext>
            </a:extLst>
          </p:cNvPr>
          <p:cNvSpPr txBox="1"/>
          <p:nvPr/>
        </p:nvSpPr>
        <p:spPr>
          <a:xfrm>
            <a:off x="5257800" y="3208140"/>
            <a:ext cx="2438400" cy="1092607"/>
          </a:xfrm>
          <a:prstGeom prst="rect">
            <a:avLst/>
          </a:prstGeom>
          <a:noFill/>
        </p:spPr>
        <p:txBody>
          <a:bodyPr wrap="square" rtlCol="0">
            <a:spAutoFit/>
          </a:bodyPr>
          <a:lstStyle/>
          <a:p>
            <a:pPr algn="just"/>
            <a:r>
              <a:rPr lang="en-IN" sz="1300" dirty="0">
                <a:latin typeface="Bookman Old Style" panose="02050604050505020204" pitchFamily="18" charset="0"/>
              </a:rPr>
              <a:t>4 Images are selected based on the Least Cumulative Value and then Embedding Distortion of each image is calculated.</a:t>
            </a:r>
          </a:p>
        </p:txBody>
      </p:sp>
      <p:sp>
        <p:nvSpPr>
          <p:cNvPr id="3" name="Footer Placeholder 2">
            <a:extLst>
              <a:ext uri="{FF2B5EF4-FFF2-40B4-BE49-F238E27FC236}">
                <a16:creationId xmlns:a16="http://schemas.microsoft.com/office/drawing/2014/main" id="{DBD809E0-6571-0639-6F88-486038C2DABF}"/>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6" name="Slide Number Placeholder 5">
            <a:extLst>
              <a:ext uri="{FF2B5EF4-FFF2-40B4-BE49-F238E27FC236}">
                <a16:creationId xmlns:a16="http://schemas.microsoft.com/office/drawing/2014/main" id="{04C5D682-DBE2-F32B-47C6-F6A9B4834CDB}"/>
              </a:ext>
            </a:extLst>
          </p:cNvPr>
          <p:cNvSpPr>
            <a:spLocks noGrp="1"/>
          </p:cNvSpPr>
          <p:nvPr>
            <p:ph type="sldNum" sz="quarter" idx="7"/>
          </p:nvPr>
        </p:nvSpPr>
        <p:spPr>
          <a:xfrm>
            <a:off x="8447190" y="4801522"/>
            <a:ext cx="449859" cy="1324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13</a:t>
            </a:fld>
            <a:endParaRPr lang="en-IN" spc="-50" dirty="0">
              <a:latin typeface="Bookman Old Style"/>
              <a:cs typeface="Bookman Old Style"/>
            </a:endParaRPr>
          </a:p>
        </p:txBody>
      </p:sp>
    </p:spTree>
    <p:extLst>
      <p:ext uri="{BB962C8B-B14F-4D97-AF65-F5344CB8AC3E}">
        <p14:creationId xmlns:p14="http://schemas.microsoft.com/office/powerpoint/2010/main" val="819072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3">
            <a:extLst>
              <a:ext uri="{FF2B5EF4-FFF2-40B4-BE49-F238E27FC236}">
                <a16:creationId xmlns:a16="http://schemas.microsoft.com/office/drawing/2014/main" id="{BBEB4849-3DB4-3FDF-CDFB-82B5854D7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750"/>
            <a:ext cx="4752158"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5">
            <a:extLst>
              <a:ext uri="{FF2B5EF4-FFF2-40B4-BE49-F238E27FC236}">
                <a16:creationId xmlns:a16="http://schemas.microsoft.com/office/drawing/2014/main" id="{48F32E98-1176-D0D1-A5C4-995B3CECB5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2978" y="781220"/>
            <a:ext cx="3566222" cy="179053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6">
            <a:extLst>
              <a:ext uri="{FF2B5EF4-FFF2-40B4-BE49-F238E27FC236}">
                <a16:creationId xmlns:a16="http://schemas.microsoft.com/office/drawing/2014/main" id="{A9D6ED5F-9FD2-A712-F461-1861C214F1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2929"/>
          <a:stretch/>
        </p:blipFill>
        <p:spPr bwMode="auto">
          <a:xfrm>
            <a:off x="5684489" y="2876550"/>
            <a:ext cx="2743200" cy="20897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DAF29019-50C3-8C95-280C-5693460E452B}"/>
              </a:ext>
            </a:extLst>
          </p:cNvPr>
          <p:cNvSpPr>
            <a:spLocks noChangeArrowheads="1"/>
          </p:cNvSpPr>
          <p:nvPr/>
        </p:nvSpPr>
        <p:spPr bwMode="auto">
          <a:xfrm>
            <a:off x="5257800" y="-254027"/>
            <a:ext cx="6079114" cy="33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4">
            <a:extLst>
              <a:ext uri="{FF2B5EF4-FFF2-40B4-BE49-F238E27FC236}">
                <a16:creationId xmlns:a16="http://schemas.microsoft.com/office/drawing/2014/main" id="{AE624A3C-E852-6810-AE93-AAB7829241B2}"/>
              </a:ext>
            </a:extLst>
          </p:cNvPr>
          <p:cNvSpPr>
            <a:spLocks noChangeArrowheads="1"/>
          </p:cNvSpPr>
          <p:nvPr/>
        </p:nvSpPr>
        <p:spPr bwMode="auto">
          <a:xfrm>
            <a:off x="5257800" y="3076548"/>
            <a:ext cx="6079114" cy="33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7179FF89-5737-A588-53EC-63C94E7911C7}"/>
              </a:ext>
            </a:extLst>
          </p:cNvPr>
          <p:cNvSpPr txBox="1"/>
          <p:nvPr/>
        </p:nvSpPr>
        <p:spPr>
          <a:xfrm>
            <a:off x="1021112" y="3243248"/>
            <a:ext cx="2438400" cy="692497"/>
          </a:xfrm>
          <a:prstGeom prst="rect">
            <a:avLst/>
          </a:prstGeom>
          <a:noFill/>
        </p:spPr>
        <p:txBody>
          <a:bodyPr wrap="square" rtlCol="0">
            <a:spAutoFit/>
          </a:bodyPr>
          <a:lstStyle/>
          <a:p>
            <a:pPr algn="just"/>
            <a:r>
              <a:rPr lang="en-IN" sz="1300" dirty="0">
                <a:latin typeface="Bookman Old Style" panose="02050604050505020204" pitchFamily="18" charset="0"/>
              </a:rPr>
              <a:t>Finally Cover Image among the Uncompressed Images is selected</a:t>
            </a:r>
          </a:p>
        </p:txBody>
      </p:sp>
      <p:sp>
        <p:nvSpPr>
          <p:cNvPr id="3" name="Footer Placeholder 2">
            <a:extLst>
              <a:ext uri="{FF2B5EF4-FFF2-40B4-BE49-F238E27FC236}">
                <a16:creationId xmlns:a16="http://schemas.microsoft.com/office/drawing/2014/main" id="{09EE0E28-3972-521B-DE9B-1E2567CD3A6A}"/>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8" name="Slide Number Placeholder 7">
            <a:extLst>
              <a:ext uri="{FF2B5EF4-FFF2-40B4-BE49-F238E27FC236}">
                <a16:creationId xmlns:a16="http://schemas.microsoft.com/office/drawing/2014/main" id="{07D333B6-1889-D342-AB89-430C55E35F08}"/>
              </a:ext>
            </a:extLst>
          </p:cNvPr>
          <p:cNvSpPr>
            <a:spLocks noGrp="1"/>
          </p:cNvSpPr>
          <p:nvPr>
            <p:ph type="sldNum" sz="quarter" idx="7"/>
          </p:nvPr>
        </p:nvSpPr>
        <p:spPr>
          <a:xfrm>
            <a:off x="8447190" y="4801522"/>
            <a:ext cx="544409" cy="164796"/>
          </a:xfrm>
        </p:spPr>
        <p:txBody>
          <a:bodyPr/>
          <a:lstStyle/>
          <a:p>
            <a:pPr marL="97790">
              <a:lnSpc>
                <a:spcPct val="100000"/>
              </a:lnSpc>
              <a:spcBef>
                <a:spcPts val="30"/>
              </a:spcBef>
            </a:pPr>
            <a:fld id="{81D60167-4931-47E6-BA6A-407CBD079E47}" type="slidenum">
              <a:rPr lang="en-IN" spc="-50" smtClean="0">
                <a:latin typeface="Bookman Old Style"/>
                <a:cs typeface="Bookman Old Style"/>
              </a:rPr>
              <a:t>14</a:t>
            </a:fld>
            <a:endParaRPr lang="en-IN" spc="-50" dirty="0">
              <a:latin typeface="Bookman Old Style"/>
              <a:cs typeface="Bookman Old Style"/>
            </a:endParaRPr>
          </a:p>
        </p:txBody>
      </p:sp>
    </p:spTree>
    <p:extLst>
      <p:ext uri="{BB962C8B-B14F-4D97-AF65-F5344CB8AC3E}">
        <p14:creationId xmlns:p14="http://schemas.microsoft.com/office/powerpoint/2010/main" val="259063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27">
            <a:extLst>
              <a:ext uri="{FF2B5EF4-FFF2-40B4-BE49-F238E27FC236}">
                <a16:creationId xmlns:a16="http://schemas.microsoft.com/office/drawing/2014/main" id="{C9C05029-C7C0-89A2-5D4E-B7B6F7EEAC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17" b="15335"/>
          <a:stretch/>
        </p:blipFill>
        <p:spPr bwMode="auto">
          <a:xfrm>
            <a:off x="1143000" y="212725"/>
            <a:ext cx="4297680" cy="8382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28">
            <a:extLst>
              <a:ext uri="{FF2B5EF4-FFF2-40B4-BE49-F238E27FC236}">
                <a16:creationId xmlns:a16="http://schemas.microsoft.com/office/drawing/2014/main" id="{FFDBA136-31A4-D0B3-6C0F-32E18187348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988" t="5464" r="25742" b="16442"/>
          <a:stretch/>
        </p:blipFill>
        <p:spPr bwMode="auto">
          <a:xfrm>
            <a:off x="255587" y="1393827"/>
            <a:ext cx="3194428" cy="14827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9">
            <a:extLst>
              <a:ext uri="{FF2B5EF4-FFF2-40B4-BE49-F238E27FC236}">
                <a16:creationId xmlns:a16="http://schemas.microsoft.com/office/drawing/2014/main" id="{094B52B1-D06F-8EB1-FF4B-F61303880EA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20" r="7088" b="19839"/>
          <a:stretch/>
        </p:blipFill>
        <p:spPr bwMode="auto">
          <a:xfrm>
            <a:off x="4505578" y="1117600"/>
            <a:ext cx="4152647" cy="202882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30">
            <a:extLst>
              <a:ext uri="{FF2B5EF4-FFF2-40B4-BE49-F238E27FC236}">
                <a16:creationId xmlns:a16="http://schemas.microsoft.com/office/drawing/2014/main" id="{166276FC-2E48-45EA-DAC3-C047A37261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858"/>
          <a:stretch/>
        </p:blipFill>
        <p:spPr bwMode="auto">
          <a:xfrm>
            <a:off x="457200" y="3000376"/>
            <a:ext cx="2312369" cy="18986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F8A1FDF0-2DD3-AACF-B8E1-56E1D99843B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6">
            <a:extLst>
              <a:ext uri="{FF2B5EF4-FFF2-40B4-BE49-F238E27FC236}">
                <a16:creationId xmlns:a16="http://schemas.microsoft.com/office/drawing/2014/main" id="{536E4E37-DAC8-2924-A703-6917D95389BB}"/>
              </a:ext>
            </a:extLst>
          </p:cNvPr>
          <p:cNvSpPr>
            <a:spLocks noChangeArrowheads="1"/>
          </p:cNvSpPr>
          <p:nvPr/>
        </p:nvSpPr>
        <p:spPr bwMode="auto">
          <a:xfrm>
            <a:off x="0" y="1752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7">
            <a:extLst>
              <a:ext uri="{FF2B5EF4-FFF2-40B4-BE49-F238E27FC236}">
                <a16:creationId xmlns:a16="http://schemas.microsoft.com/office/drawing/2014/main" id="{5C0396D2-20F3-5799-7580-5DE4A4D3D06A}"/>
              </a:ext>
            </a:extLst>
          </p:cNvPr>
          <p:cNvSpPr>
            <a:spLocks noChangeArrowheads="1"/>
          </p:cNvSpPr>
          <p:nvPr/>
        </p:nvSpPr>
        <p:spPr bwMode="auto">
          <a:xfrm>
            <a:off x="0" y="37496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8">
            <a:extLst>
              <a:ext uri="{FF2B5EF4-FFF2-40B4-BE49-F238E27FC236}">
                <a16:creationId xmlns:a16="http://schemas.microsoft.com/office/drawing/2014/main" id="{5FAD7778-54B3-60B8-25B4-DF2E3EF2D03A}"/>
              </a:ext>
            </a:extLst>
          </p:cNvPr>
          <p:cNvSpPr>
            <a:spLocks noChangeArrowheads="1"/>
          </p:cNvSpPr>
          <p:nvPr/>
        </p:nvSpPr>
        <p:spPr bwMode="auto">
          <a:xfrm>
            <a:off x="0" y="7200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9">
            <a:extLst>
              <a:ext uri="{FF2B5EF4-FFF2-40B4-BE49-F238E27FC236}">
                <a16:creationId xmlns:a16="http://schemas.microsoft.com/office/drawing/2014/main" id="{B13D16C7-082C-C550-8AFC-1392FE56200E}"/>
              </a:ext>
            </a:extLst>
          </p:cNvPr>
          <p:cNvSpPr>
            <a:spLocks noChangeArrowheads="1"/>
          </p:cNvSpPr>
          <p:nvPr/>
        </p:nvSpPr>
        <p:spPr bwMode="auto">
          <a:xfrm>
            <a:off x="0" y="103473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8F4EA27B-F226-E0E6-DC5E-CF85884C0EF4}"/>
              </a:ext>
            </a:extLst>
          </p:cNvPr>
          <p:cNvSpPr txBox="1"/>
          <p:nvPr/>
        </p:nvSpPr>
        <p:spPr>
          <a:xfrm>
            <a:off x="4143500" y="3213100"/>
            <a:ext cx="3171699" cy="1292662"/>
          </a:xfrm>
          <a:prstGeom prst="rect">
            <a:avLst/>
          </a:prstGeom>
          <a:noFill/>
        </p:spPr>
        <p:txBody>
          <a:bodyPr wrap="square" rtlCol="0">
            <a:spAutoFit/>
          </a:bodyPr>
          <a:lstStyle/>
          <a:p>
            <a:pPr algn="just"/>
            <a:r>
              <a:rPr lang="en-IN" sz="1300" dirty="0">
                <a:latin typeface="Bookman Old Style" panose="02050604050505020204" pitchFamily="18" charset="0"/>
              </a:rPr>
              <a:t>Now among those 2 Images, we again calculate the Embedding Distortion of the each image based on Entropy, Fractal Dimension and Edge Detection and then Select the </a:t>
            </a:r>
            <a:r>
              <a:rPr lang="en-IN" sz="1300" b="1" dirty="0">
                <a:latin typeface="Bookman Old Style" panose="02050604050505020204" pitchFamily="18" charset="0"/>
              </a:rPr>
              <a:t>Final Cover Image</a:t>
            </a:r>
          </a:p>
        </p:txBody>
      </p:sp>
      <p:sp>
        <p:nvSpPr>
          <p:cNvPr id="3" name="Footer Placeholder 2">
            <a:extLst>
              <a:ext uri="{FF2B5EF4-FFF2-40B4-BE49-F238E27FC236}">
                <a16:creationId xmlns:a16="http://schemas.microsoft.com/office/drawing/2014/main" id="{5B5514D0-A1B6-CA96-C32D-9F8C49C6DA47}"/>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10" name="Slide Number Placeholder 9">
            <a:extLst>
              <a:ext uri="{FF2B5EF4-FFF2-40B4-BE49-F238E27FC236}">
                <a16:creationId xmlns:a16="http://schemas.microsoft.com/office/drawing/2014/main" id="{78818D94-793B-6E44-C467-4819221BB0CD}"/>
              </a:ext>
            </a:extLst>
          </p:cNvPr>
          <p:cNvSpPr>
            <a:spLocks noGrp="1"/>
          </p:cNvSpPr>
          <p:nvPr>
            <p:ph type="sldNum" sz="quarter" idx="7"/>
          </p:nvPr>
        </p:nvSpPr>
        <p:spPr>
          <a:xfrm>
            <a:off x="8447190" y="4801522"/>
            <a:ext cx="620609" cy="154652"/>
          </a:xfrm>
        </p:spPr>
        <p:txBody>
          <a:bodyPr/>
          <a:lstStyle/>
          <a:p>
            <a:pPr marL="97790">
              <a:lnSpc>
                <a:spcPct val="100000"/>
              </a:lnSpc>
              <a:spcBef>
                <a:spcPts val="30"/>
              </a:spcBef>
            </a:pPr>
            <a:fld id="{81D60167-4931-47E6-BA6A-407CBD079E47}" type="slidenum">
              <a:rPr lang="en-IN" spc="-50" smtClean="0">
                <a:latin typeface="Bookman Old Style"/>
                <a:cs typeface="Bookman Old Style"/>
              </a:rPr>
              <a:t>15</a:t>
            </a:fld>
            <a:endParaRPr lang="en-IN" spc="-50" dirty="0">
              <a:latin typeface="Bookman Old Style"/>
              <a:cs typeface="Bookman Old Style"/>
            </a:endParaRPr>
          </a:p>
        </p:txBody>
      </p:sp>
    </p:spTree>
    <p:extLst>
      <p:ext uri="{BB962C8B-B14F-4D97-AF65-F5344CB8AC3E}">
        <p14:creationId xmlns:p14="http://schemas.microsoft.com/office/powerpoint/2010/main" val="383133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1">
            <a:extLst>
              <a:ext uri="{FF2B5EF4-FFF2-40B4-BE49-F238E27FC236}">
                <a16:creationId xmlns:a16="http://schemas.microsoft.com/office/drawing/2014/main" id="{A939742F-DA08-2C28-6321-606FB50B36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590550"/>
            <a:ext cx="3163952"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32">
            <a:extLst>
              <a:ext uri="{FF2B5EF4-FFF2-40B4-BE49-F238E27FC236}">
                <a16:creationId xmlns:a16="http://schemas.microsoft.com/office/drawing/2014/main" id="{81980B01-5852-1B7A-BB25-F69D4E5E7F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742950"/>
            <a:ext cx="325747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33">
            <a:extLst>
              <a:ext uri="{FF2B5EF4-FFF2-40B4-BE49-F238E27FC236}">
                <a16:creationId xmlns:a16="http://schemas.microsoft.com/office/drawing/2014/main" id="{22C2A0C6-7627-AB9B-AD50-D793B55F77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8148"/>
          <a:stretch/>
        </p:blipFill>
        <p:spPr bwMode="auto">
          <a:xfrm>
            <a:off x="268352" y="2444750"/>
            <a:ext cx="3886200" cy="355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51C757D1-8002-F4EC-4064-7C7AA18AA62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C1331E18-6428-49E2-54FD-9073FC43ADCD}"/>
              </a:ext>
            </a:extLst>
          </p:cNvPr>
          <p:cNvSpPr>
            <a:spLocks noChangeArrowheads="1"/>
          </p:cNvSpPr>
          <p:nvPr/>
        </p:nvSpPr>
        <p:spPr bwMode="auto">
          <a:xfrm>
            <a:off x="0" y="34591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6">
            <a:extLst>
              <a:ext uri="{FF2B5EF4-FFF2-40B4-BE49-F238E27FC236}">
                <a16:creationId xmlns:a16="http://schemas.microsoft.com/office/drawing/2014/main" id="{52586A52-6075-09B5-9C08-4703CA9FBAB4}"/>
              </a:ext>
            </a:extLst>
          </p:cNvPr>
          <p:cNvSpPr>
            <a:spLocks noChangeArrowheads="1"/>
          </p:cNvSpPr>
          <p:nvPr/>
        </p:nvSpPr>
        <p:spPr bwMode="auto">
          <a:xfrm>
            <a:off x="0" y="81835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ECC81A7F-3CCE-07DE-9FA2-55E00A9EC270}"/>
              </a:ext>
            </a:extLst>
          </p:cNvPr>
          <p:cNvSpPr txBox="1"/>
          <p:nvPr/>
        </p:nvSpPr>
        <p:spPr>
          <a:xfrm>
            <a:off x="762000" y="3040063"/>
            <a:ext cx="3257474" cy="692497"/>
          </a:xfrm>
          <a:prstGeom prst="rect">
            <a:avLst/>
          </a:prstGeom>
          <a:noFill/>
        </p:spPr>
        <p:txBody>
          <a:bodyPr wrap="square" rtlCol="0">
            <a:spAutoFit/>
          </a:bodyPr>
          <a:lstStyle/>
          <a:p>
            <a:pPr algn="just"/>
            <a:r>
              <a:rPr lang="en-IN" sz="1300" dirty="0" err="1">
                <a:latin typeface="Bookman Old Style" panose="02050604050505020204" pitchFamily="18" charset="0"/>
              </a:rPr>
              <a:t>Atlast</a:t>
            </a:r>
            <a:r>
              <a:rPr lang="en-IN" sz="1300" dirty="0">
                <a:latin typeface="Bookman Old Style" panose="02050604050505020204" pitchFamily="18" charset="0"/>
              </a:rPr>
              <a:t>, the </a:t>
            </a:r>
            <a:r>
              <a:rPr lang="en-IN" sz="1300" b="1" dirty="0">
                <a:latin typeface="Bookman Old Style" panose="02050604050505020204" pitchFamily="18" charset="0"/>
              </a:rPr>
              <a:t>Final Cover Image</a:t>
            </a:r>
            <a:r>
              <a:rPr lang="en-IN" sz="1300" dirty="0">
                <a:latin typeface="Bookman Old Style" panose="02050604050505020204" pitchFamily="18" charset="0"/>
              </a:rPr>
              <a:t> for the Steganography process is selected and then we proceed to the next stage</a:t>
            </a:r>
          </a:p>
        </p:txBody>
      </p:sp>
      <p:sp>
        <p:nvSpPr>
          <p:cNvPr id="3" name="Footer Placeholder 2">
            <a:extLst>
              <a:ext uri="{FF2B5EF4-FFF2-40B4-BE49-F238E27FC236}">
                <a16:creationId xmlns:a16="http://schemas.microsoft.com/office/drawing/2014/main" id="{F3A07DA2-E64E-E9ED-20AB-88E5596474E1}"/>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8" name="Slide Number Placeholder 7">
            <a:extLst>
              <a:ext uri="{FF2B5EF4-FFF2-40B4-BE49-F238E27FC236}">
                <a16:creationId xmlns:a16="http://schemas.microsoft.com/office/drawing/2014/main" id="{40E93B77-0835-18CA-51D2-2A2E054DF720}"/>
              </a:ext>
            </a:extLst>
          </p:cNvPr>
          <p:cNvSpPr>
            <a:spLocks noGrp="1"/>
          </p:cNvSpPr>
          <p:nvPr>
            <p:ph type="sldNum" sz="quarter" idx="7"/>
          </p:nvPr>
        </p:nvSpPr>
        <p:spPr>
          <a:xfrm>
            <a:off x="8447190" y="4801522"/>
            <a:ext cx="4682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16</a:t>
            </a:fld>
            <a:endParaRPr lang="en-IN" spc="-50" dirty="0">
              <a:latin typeface="Bookman Old Style"/>
              <a:cs typeface="Bookman Old Style"/>
            </a:endParaRPr>
          </a:p>
        </p:txBody>
      </p:sp>
    </p:spTree>
    <p:extLst>
      <p:ext uri="{BB962C8B-B14F-4D97-AF65-F5344CB8AC3E}">
        <p14:creationId xmlns:p14="http://schemas.microsoft.com/office/powerpoint/2010/main" val="43230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34">
            <a:extLst>
              <a:ext uri="{FF2B5EF4-FFF2-40B4-BE49-F238E27FC236}">
                <a16:creationId xmlns:a16="http://schemas.microsoft.com/office/drawing/2014/main" id="{33B48436-5A20-FF59-25FC-68D7A73C24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455" y="742950"/>
            <a:ext cx="3996545" cy="2601912"/>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35">
            <a:extLst>
              <a:ext uri="{FF2B5EF4-FFF2-40B4-BE49-F238E27FC236}">
                <a16:creationId xmlns:a16="http://schemas.microsoft.com/office/drawing/2014/main" id="{5060ED1B-0E5F-BE8F-FF85-E2E105C9CF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677759"/>
            <a:ext cx="3298855" cy="27322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E7B9EA-2859-FA8E-AACB-861E7A5B1A31}"/>
              </a:ext>
            </a:extLst>
          </p:cNvPr>
          <p:cNvSpPr>
            <a:spLocks noChangeArrowheads="1"/>
          </p:cNvSpPr>
          <p:nvPr/>
        </p:nvSpPr>
        <p:spPr bwMode="auto">
          <a:xfrm>
            <a:off x="762000" y="-1177578"/>
            <a:ext cx="5235288" cy="26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7006B82C-4A53-5507-D524-C6149C419CE1}"/>
              </a:ext>
            </a:extLst>
          </p:cNvPr>
          <p:cNvSpPr>
            <a:spLocks noChangeArrowheads="1"/>
          </p:cNvSpPr>
          <p:nvPr/>
        </p:nvSpPr>
        <p:spPr bwMode="auto">
          <a:xfrm>
            <a:off x="762000" y="3005485"/>
            <a:ext cx="5235288" cy="26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85FD42F5-7EF0-E27E-2F31-379D797FA489}"/>
              </a:ext>
            </a:extLst>
          </p:cNvPr>
          <p:cNvSpPr txBox="1"/>
          <p:nvPr/>
        </p:nvSpPr>
        <p:spPr>
          <a:xfrm>
            <a:off x="2286000" y="3693765"/>
            <a:ext cx="4038600" cy="692497"/>
          </a:xfrm>
          <a:prstGeom prst="rect">
            <a:avLst/>
          </a:prstGeom>
          <a:noFill/>
        </p:spPr>
        <p:txBody>
          <a:bodyPr wrap="square" rtlCol="0">
            <a:spAutoFit/>
          </a:bodyPr>
          <a:lstStyle/>
          <a:p>
            <a:pPr algn="just"/>
            <a:r>
              <a:rPr lang="en-IN" sz="1300" dirty="0">
                <a:latin typeface="Bookman Old Style" panose="02050604050505020204" pitchFamily="18" charset="0"/>
              </a:rPr>
              <a:t>The next will be the Dual Authentication (Sender and Receiver) which will be done using the </a:t>
            </a:r>
            <a:r>
              <a:rPr lang="en-IN" sz="1300" b="1" dirty="0">
                <a:latin typeface="Bookman Old Style" panose="02050604050505020204" pitchFamily="18" charset="0"/>
              </a:rPr>
              <a:t>Diffie Hellman Key Exchange Algorithm</a:t>
            </a:r>
          </a:p>
        </p:txBody>
      </p:sp>
      <p:sp>
        <p:nvSpPr>
          <p:cNvPr id="3" name="Footer Placeholder 2">
            <a:extLst>
              <a:ext uri="{FF2B5EF4-FFF2-40B4-BE49-F238E27FC236}">
                <a16:creationId xmlns:a16="http://schemas.microsoft.com/office/drawing/2014/main" id="{7788F3A8-8955-0E96-A3FC-6F1E22047152}"/>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7" name="Slide Number Placeholder 6">
            <a:extLst>
              <a:ext uri="{FF2B5EF4-FFF2-40B4-BE49-F238E27FC236}">
                <a16:creationId xmlns:a16="http://schemas.microsoft.com/office/drawing/2014/main" id="{BC08AC9E-9EC0-72B8-4A27-CAE7E147C4E5}"/>
              </a:ext>
            </a:extLst>
          </p:cNvPr>
          <p:cNvSpPr>
            <a:spLocks noGrp="1"/>
          </p:cNvSpPr>
          <p:nvPr>
            <p:ph type="sldNum" sz="quarter" idx="7"/>
          </p:nvPr>
        </p:nvSpPr>
        <p:spPr>
          <a:xfrm>
            <a:off x="8447190" y="4801522"/>
            <a:ext cx="544409" cy="1324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17</a:t>
            </a:fld>
            <a:endParaRPr lang="en-IN" spc="-50" dirty="0">
              <a:latin typeface="Bookman Old Style"/>
              <a:cs typeface="Bookman Old Style"/>
            </a:endParaRPr>
          </a:p>
        </p:txBody>
      </p:sp>
    </p:spTree>
    <p:extLst>
      <p:ext uri="{BB962C8B-B14F-4D97-AF65-F5344CB8AC3E}">
        <p14:creationId xmlns:p14="http://schemas.microsoft.com/office/powerpoint/2010/main" val="169072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0E0F68-9E22-177F-99C4-BCE496FCB7D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9719" y="1657350"/>
            <a:ext cx="5722620" cy="2766060"/>
          </a:xfrm>
          <a:prstGeom prst="rect">
            <a:avLst/>
          </a:prstGeom>
          <a:noFill/>
          <a:ln>
            <a:noFill/>
          </a:ln>
        </p:spPr>
      </p:pic>
      <p:sp>
        <p:nvSpPr>
          <p:cNvPr id="5" name="TextBox 4">
            <a:extLst>
              <a:ext uri="{FF2B5EF4-FFF2-40B4-BE49-F238E27FC236}">
                <a16:creationId xmlns:a16="http://schemas.microsoft.com/office/drawing/2014/main" id="{90261605-2CD4-9CA9-6241-55E6050CFDB1}"/>
              </a:ext>
            </a:extLst>
          </p:cNvPr>
          <p:cNvSpPr txBox="1"/>
          <p:nvPr/>
        </p:nvSpPr>
        <p:spPr>
          <a:xfrm>
            <a:off x="1524000" y="819150"/>
            <a:ext cx="5334000" cy="692497"/>
          </a:xfrm>
          <a:prstGeom prst="rect">
            <a:avLst/>
          </a:prstGeom>
          <a:noFill/>
        </p:spPr>
        <p:txBody>
          <a:bodyPr wrap="square" rtlCol="0">
            <a:spAutoFit/>
          </a:bodyPr>
          <a:lstStyle/>
          <a:p>
            <a:pPr algn="just"/>
            <a:r>
              <a:rPr lang="en-IN" sz="1300" dirty="0">
                <a:latin typeface="Bookman Old Style" panose="02050604050505020204" pitchFamily="18" charset="0"/>
              </a:rPr>
              <a:t>Not only Image Compression our project also dealt with Text Compression using the </a:t>
            </a:r>
            <a:r>
              <a:rPr lang="en-IN" sz="1300" b="1" dirty="0">
                <a:latin typeface="Bookman Old Style" panose="02050604050505020204" pitchFamily="18" charset="0"/>
              </a:rPr>
              <a:t>LZW Algorithm </a:t>
            </a:r>
            <a:r>
              <a:rPr lang="en-IN" sz="1300" dirty="0">
                <a:latin typeface="Bookman Old Style" panose="02050604050505020204" pitchFamily="18" charset="0"/>
              </a:rPr>
              <a:t>where the text size is almost compressed more than 50%</a:t>
            </a:r>
          </a:p>
        </p:txBody>
      </p:sp>
      <p:sp>
        <p:nvSpPr>
          <p:cNvPr id="3" name="Footer Placeholder 2">
            <a:extLst>
              <a:ext uri="{FF2B5EF4-FFF2-40B4-BE49-F238E27FC236}">
                <a16:creationId xmlns:a16="http://schemas.microsoft.com/office/drawing/2014/main" id="{A9431AA7-5593-A187-CAD2-B001BAE4314A}"/>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6" name="Slide Number Placeholder 5">
            <a:extLst>
              <a:ext uri="{FF2B5EF4-FFF2-40B4-BE49-F238E27FC236}">
                <a16:creationId xmlns:a16="http://schemas.microsoft.com/office/drawing/2014/main" id="{8B3842B0-EB45-3B12-9556-D69B856BE41E}"/>
              </a:ext>
            </a:extLst>
          </p:cNvPr>
          <p:cNvSpPr>
            <a:spLocks noGrp="1"/>
          </p:cNvSpPr>
          <p:nvPr>
            <p:ph type="sldNum" sz="quarter" idx="7"/>
          </p:nvPr>
        </p:nvSpPr>
        <p:spPr>
          <a:xfrm>
            <a:off x="8447190" y="4801522"/>
            <a:ext cx="4682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18</a:t>
            </a:fld>
            <a:endParaRPr lang="en-IN" spc="-50" dirty="0">
              <a:latin typeface="Bookman Old Style"/>
              <a:cs typeface="Bookman Old Style"/>
            </a:endParaRPr>
          </a:p>
        </p:txBody>
      </p:sp>
    </p:spTree>
    <p:extLst>
      <p:ext uri="{BB962C8B-B14F-4D97-AF65-F5344CB8AC3E}">
        <p14:creationId xmlns:p14="http://schemas.microsoft.com/office/powerpoint/2010/main" val="2380095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A870F-DC3E-987B-4A5B-7F2017464B3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71475"/>
            <a:ext cx="4942263" cy="2533650"/>
          </a:xfrm>
          <a:prstGeom prst="rect">
            <a:avLst/>
          </a:prstGeom>
          <a:noFill/>
          <a:ln>
            <a:noFill/>
          </a:ln>
        </p:spPr>
      </p:pic>
      <p:pic>
        <p:nvPicPr>
          <p:cNvPr id="5" name="Picture 4">
            <a:extLst>
              <a:ext uri="{FF2B5EF4-FFF2-40B4-BE49-F238E27FC236}">
                <a16:creationId xmlns:a16="http://schemas.microsoft.com/office/drawing/2014/main" id="{69588E62-BB5F-AD51-93CF-B6C7EBC390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221355"/>
            <a:ext cx="4390254" cy="1531620"/>
          </a:xfrm>
          <a:prstGeom prst="rect">
            <a:avLst/>
          </a:prstGeom>
          <a:noFill/>
          <a:ln>
            <a:noFill/>
          </a:ln>
        </p:spPr>
      </p:pic>
      <p:sp>
        <p:nvSpPr>
          <p:cNvPr id="6" name="TextBox 5">
            <a:extLst>
              <a:ext uri="{FF2B5EF4-FFF2-40B4-BE49-F238E27FC236}">
                <a16:creationId xmlns:a16="http://schemas.microsoft.com/office/drawing/2014/main" id="{B8262FEB-DB07-C909-D39A-B2CF0A8802E2}"/>
              </a:ext>
            </a:extLst>
          </p:cNvPr>
          <p:cNvSpPr txBox="1"/>
          <p:nvPr/>
        </p:nvSpPr>
        <p:spPr>
          <a:xfrm>
            <a:off x="5943600" y="971550"/>
            <a:ext cx="2819400" cy="1692771"/>
          </a:xfrm>
          <a:prstGeom prst="rect">
            <a:avLst/>
          </a:prstGeom>
          <a:noFill/>
        </p:spPr>
        <p:txBody>
          <a:bodyPr wrap="square" rtlCol="0">
            <a:spAutoFit/>
          </a:bodyPr>
          <a:lstStyle/>
          <a:p>
            <a:pPr algn="just"/>
            <a:r>
              <a:rPr lang="en-IN" sz="1300" dirty="0">
                <a:latin typeface="Bookman Old Style" panose="02050604050505020204" pitchFamily="18" charset="0"/>
              </a:rPr>
              <a:t>Next we have the actual Steganography Process which involves the Encrypting the Compressed Text using </a:t>
            </a:r>
            <a:r>
              <a:rPr lang="en-IN" sz="1300" b="1" dirty="0">
                <a:latin typeface="Bookman Old Style" panose="02050604050505020204" pitchFamily="18" charset="0"/>
              </a:rPr>
              <a:t>Camelia Cipher</a:t>
            </a:r>
            <a:r>
              <a:rPr lang="en-IN" sz="1300" dirty="0">
                <a:latin typeface="Bookman Old Style" panose="02050604050505020204" pitchFamily="18" charset="0"/>
              </a:rPr>
              <a:t>, using Base-64 Encoding and then Encoding the text into the selected Cover Image</a:t>
            </a:r>
          </a:p>
        </p:txBody>
      </p:sp>
      <p:sp>
        <p:nvSpPr>
          <p:cNvPr id="3" name="Footer Placeholder 2">
            <a:extLst>
              <a:ext uri="{FF2B5EF4-FFF2-40B4-BE49-F238E27FC236}">
                <a16:creationId xmlns:a16="http://schemas.microsoft.com/office/drawing/2014/main" id="{3014025A-1158-92FD-FCA3-4F21659FC21F}"/>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7" name="Slide Number Placeholder 6">
            <a:extLst>
              <a:ext uri="{FF2B5EF4-FFF2-40B4-BE49-F238E27FC236}">
                <a16:creationId xmlns:a16="http://schemas.microsoft.com/office/drawing/2014/main" id="{60D03EA5-29FB-B6C2-A965-C56B599C8750}"/>
              </a:ext>
            </a:extLst>
          </p:cNvPr>
          <p:cNvSpPr>
            <a:spLocks noGrp="1"/>
          </p:cNvSpPr>
          <p:nvPr>
            <p:ph type="sldNum" sz="quarter" idx="7"/>
          </p:nvPr>
        </p:nvSpPr>
        <p:spPr>
          <a:xfrm>
            <a:off x="8447190" y="4801522"/>
            <a:ext cx="5444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19</a:t>
            </a:fld>
            <a:endParaRPr lang="en-IN" spc="-50" dirty="0">
              <a:latin typeface="Bookman Old Style"/>
              <a:cs typeface="Bookman Old Style"/>
            </a:endParaRPr>
          </a:p>
        </p:txBody>
      </p:sp>
    </p:spTree>
    <p:extLst>
      <p:ext uri="{BB962C8B-B14F-4D97-AF65-F5344CB8AC3E}">
        <p14:creationId xmlns:p14="http://schemas.microsoft.com/office/powerpoint/2010/main" val="2297987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1831" rIns="0" bIns="0" rtlCol="0">
            <a:spAutoFit/>
          </a:bodyPr>
          <a:lstStyle/>
          <a:p>
            <a:pPr marL="1435735">
              <a:lnSpc>
                <a:spcPct val="100000"/>
              </a:lnSpc>
              <a:spcBef>
                <a:spcPts val="100"/>
              </a:spcBef>
            </a:pPr>
            <a:r>
              <a:rPr spc="-10" dirty="0"/>
              <a:t>Introduction</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object 5"/>
          <p:cNvSpPr txBox="1">
            <a:spLocks noGrp="1"/>
          </p:cNvSpPr>
          <p:nvPr>
            <p:ph type="sldNum" sz="quarter" idx="7"/>
          </p:nvPr>
        </p:nvSpPr>
        <p:spPr>
          <a:prstGeom prst="rect">
            <a:avLst/>
          </a:prstGeom>
        </p:spPr>
        <p:txBody>
          <a:bodyPr vert="horz" wrap="square" lIns="0" tIns="3810" rIns="0" bIns="0" rtlCol="0">
            <a:spAutoFit/>
          </a:bodyPr>
          <a:lstStyle/>
          <a:p>
            <a:pPr marL="97790">
              <a:lnSpc>
                <a:spcPct val="100000"/>
              </a:lnSpc>
              <a:spcBef>
                <a:spcPts val="30"/>
              </a:spcBef>
            </a:pPr>
            <a:fld id="{81D60167-4931-47E6-BA6A-407CBD079E47}" type="slidenum">
              <a:rPr spc="-50" dirty="0">
                <a:latin typeface="Bookman Old Style"/>
                <a:cs typeface="Bookman Old Style"/>
              </a:rPr>
              <a:t>2</a:t>
            </a:fld>
            <a:endParaRPr spc="-50" dirty="0">
              <a:latin typeface="Bookman Old Style"/>
              <a:cs typeface="Bookman Old Style"/>
            </a:endParaRPr>
          </a:p>
        </p:txBody>
      </p:sp>
      <p:sp>
        <p:nvSpPr>
          <p:cNvPr id="3" name="object 3"/>
          <p:cNvSpPr txBox="1"/>
          <p:nvPr/>
        </p:nvSpPr>
        <p:spPr>
          <a:xfrm>
            <a:off x="452969" y="1135624"/>
            <a:ext cx="8238062" cy="2677656"/>
          </a:xfrm>
          <a:prstGeom prst="rect">
            <a:avLst/>
          </a:prstGeom>
        </p:spPr>
        <p:txBody>
          <a:bodyPr vert="horz" wrap="square" lIns="0" tIns="25400" rIns="0" bIns="0" rtlCol="0">
            <a:spAutoFit/>
          </a:bodyPr>
          <a:lstStyle/>
          <a:p>
            <a:pPr marL="12700" marR="5080" algn="just">
              <a:spcBef>
                <a:spcPts val="200"/>
              </a:spcBef>
            </a:pPr>
            <a:r>
              <a:rPr lang="en-IN" sz="1300" dirty="0">
                <a:latin typeface="Bookman Old Style"/>
                <a:cs typeface="Bookman Old Style"/>
              </a:rPr>
              <a:t>                     </a:t>
            </a:r>
            <a:r>
              <a:rPr sz="1300" dirty="0">
                <a:latin typeface="Bookman Old Style"/>
                <a:cs typeface="Bookman Old Style"/>
              </a:rPr>
              <a:t>The</a:t>
            </a:r>
            <a:r>
              <a:rPr sz="1300" spc="-25" dirty="0">
                <a:latin typeface="Bookman Old Style"/>
                <a:cs typeface="Bookman Old Style"/>
              </a:rPr>
              <a:t> </a:t>
            </a:r>
            <a:r>
              <a:rPr sz="1300" dirty="0">
                <a:latin typeface="Bookman Old Style"/>
                <a:cs typeface="Bookman Old Style"/>
              </a:rPr>
              <a:t>issue</a:t>
            </a:r>
            <a:r>
              <a:rPr sz="1300" spc="-20" dirty="0">
                <a:latin typeface="Bookman Old Style"/>
                <a:cs typeface="Bookman Old Style"/>
              </a:rPr>
              <a:t> </a:t>
            </a:r>
            <a:r>
              <a:rPr sz="1300" dirty="0">
                <a:latin typeface="Bookman Old Style"/>
                <a:cs typeface="Bookman Old Style"/>
              </a:rPr>
              <a:t>in</a:t>
            </a:r>
            <a:r>
              <a:rPr sz="1300" spc="-20" dirty="0">
                <a:latin typeface="Bookman Old Style"/>
                <a:cs typeface="Bookman Old Style"/>
              </a:rPr>
              <a:t> </a:t>
            </a:r>
            <a:r>
              <a:rPr sz="1300" dirty="0">
                <a:latin typeface="Bookman Old Style"/>
                <a:cs typeface="Bookman Old Style"/>
              </a:rPr>
              <a:t>the</a:t>
            </a:r>
            <a:r>
              <a:rPr sz="1300" spc="-20" dirty="0">
                <a:latin typeface="Bookman Old Style"/>
                <a:cs typeface="Bookman Old Style"/>
              </a:rPr>
              <a:t> </a:t>
            </a:r>
            <a:r>
              <a:rPr sz="1300" dirty="0">
                <a:latin typeface="Bookman Old Style"/>
                <a:cs typeface="Bookman Old Style"/>
              </a:rPr>
              <a:t>field</a:t>
            </a:r>
            <a:r>
              <a:rPr sz="1300" spc="-20" dirty="0">
                <a:latin typeface="Bookman Old Style"/>
                <a:cs typeface="Bookman Old Style"/>
              </a:rPr>
              <a:t> </a:t>
            </a:r>
            <a:r>
              <a:rPr sz="1300" dirty="0">
                <a:latin typeface="Bookman Old Style"/>
                <a:cs typeface="Bookman Old Style"/>
              </a:rPr>
              <a:t>of</a:t>
            </a:r>
            <a:r>
              <a:rPr sz="1300" spc="-25" dirty="0">
                <a:latin typeface="Bookman Old Style"/>
                <a:cs typeface="Bookman Old Style"/>
              </a:rPr>
              <a:t> </a:t>
            </a:r>
            <a:r>
              <a:rPr sz="1300" dirty="0">
                <a:latin typeface="Bookman Old Style"/>
                <a:cs typeface="Bookman Old Style"/>
              </a:rPr>
              <a:t>image</a:t>
            </a:r>
            <a:r>
              <a:rPr sz="1300" spc="-20" dirty="0">
                <a:latin typeface="Bookman Old Style"/>
                <a:cs typeface="Bookman Old Style"/>
              </a:rPr>
              <a:t> </a:t>
            </a:r>
            <a:r>
              <a:rPr sz="1300" dirty="0">
                <a:latin typeface="Bookman Old Style"/>
                <a:cs typeface="Bookman Old Style"/>
              </a:rPr>
              <a:t>data</a:t>
            </a:r>
            <a:r>
              <a:rPr sz="1300" spc="-20" dirty="0">
                <a:latin typeface="Bookman Old Style"/>
                <a:cs typeface="Bookman Old Style"/>
              </a:rPr>
              <a:t> </a:t>
            </a:r>
            <a:r>
              <a:rPr sz="1300" dirty="0">
                <a:latin typeface="Bookman Old Style"/>
                <a:cs typeface="Bookman Old Style"/>
              </a:rPr>
              <a:t>security</a:t>
            </a:r>
            <a:r>
              <a:rPr sz="1300" spc="-20" dirty="0">
                <a:latin typeface="Bookman Old Style"/>
                <a:cs typeface="Bookman Old Style"/>
              </a:rPr>
              <a:t> </a:t>
            </a:r>
            <a:r>
              <a:rPr sz="1300" dirty="0">
                <a:latin typeface="Bookman Old Style"/>
                <a:cs typeface="Bookman Old Style"/>
              </a:rPr>
              <a:t>and</a:t>
            </a:r>
            <a:r>
              <a:rPr sz="1300" spc="-20" dirty="0">
                <a:latin typeface="Bookman Old Style"/>
                <a:cs typeface="Bookman Old Style"/>
              </a:rPr>
              <a:t> </a:t>
            </a:r>
            <a:r>
              <a:rPr sz="1300" dirty="0">
                <a:latin typeface="Bookman Old Style"/>
                <a:cs typeface="Bookman Old Style"/>
              </a:rPr>
              <a:t>steganography</a:t>
            </a:r>
            <a:r>
              <a:rPr sz="1300" spc="-25" dirty="0">
                <a:latin typeface="Bookman Old Style"/>
                <a:cs typeface="Bookman Old Style"/>
              </a:rPr>
              <a:t> </a:t>
            </a:r>
            <a:r>
              <a:rPr sz="1300" dirty="0">
                <a:latin typeface="Bookman Old Style"/>
                <a:cs typeface="Bookman Old Style"/>
              </a:rPr>
              <a:t>applications</a:t>
            </a:r>
            <a:r>
              <a:rPr sz="1300" spc="-20" dirty="0">
                <a:latin typeface="Bookman Old Style"/>
                <a:cs typeface="Bookman Old Style"/>
              </a:rPr>
              <a:t> </a:t>
            </a:r>
            <a:r>
              <a:rPr sz="1300" dirty="0">
                <a:latin typeface="Bookman Old Style"/>
                <a:cs typeface="Bookman Old Style"/>
              </a:rPr>
              <a:t>is</a:t>
            </a:r>
            <a:r>
              <a:rPr sz="1300" spc="-25" dirty="0">
                <a:latin typeface="Bookman Old Style"/>
                <a:cs typeface="Bookman Old Style"/>
              </a:rPr>
              <a:t> </a:t>
            </a:r>
            <a:r>
              <a:rPr sz="1300" spc="-20" dirty="0">
                <a:latin typeface="Bookman Old Style"/>
                <a:cs typeface="Bookman Old Style"/>
              </a:rPr>
              <a:t>that </a:t>
            </a:r>
            <a:r>
              <a:rPr sz="1300" dirty="0">
                <a:latin typeface="Bookman Old Style"/>
                <a:cs typeface="Bookman Old Style"/>
              </a:rPr>
              <a:t>there</a:t>
            </a:r>
            <a:r>
              <a:rPr sz="1300" spc="-30" dirty="0">
                <a:latin typeface="Bookman Old Style"/>
                <a:cs typeface="Bookman Old Style"/>
              </a:rPr>
              <a:t> </a:t>
            </a:r>
            <a:r>
              <a:rPr sz="1300" dirty="0">
                <a:latin typeface="Bookman Old Style"/>
                <a:cs typeface="Bookman Old Style"/>
              </a:rPr>
              <a:t>isn't</a:t>
            </a:r>
            <a:r>
              <a:rPr sz="1300" spc="-20" dirty="0">
                <a:latin typeface="Bookman Old Style"/>
                <a:cs typeface="Bookman Old Style"/>
              </a:rPr>
              <a:t> </a:t>
            </a:r>
            <a:r>
              <a:rPr sz="1300" dirty="0">
                <a:latin typeface="Bookman Old Style"/>
                <a:cs typeface="Bookman Old Style"/>
              </a:rPr>
              <a:t>a</a:t>
            </a:r>
            <a:r>
              <a:rPr sz="1300" spc="-25" dirty="0">
                <a:latin typeface="Bookman Old Style"/>
                <a:cs typeface="Bookman Old Style"/>
              </a:rPr>
              <a:t> </a:t>
            </a:r>
            <a:r>
              <a:rPr sz="1300" dirty="0">
                <a:latin typeface="Bookman Old Style"/>
                <a:cs typeface="Bookman Old Style"/>
              </a:rPr>
              <a:t>generally</a:t>
            </a:r>
            <a:r>
              <a:rPr sz="1300" spc="-25" dirty="0">
                <a:latin typeface="Bookman Old Style"/>
                <a:cs typeface="Bookman Old Style"/>
              </a:rPr>
              <a:t> </a:t>
            </a:r>
            <a:r>
              <a:rPr sz="1300" dirty="0">
                <a:latin typeface="Bookman Old Style"/>
                <a:cs typeface="Bookman Old Style"/>
              </a:rPr>
              <a:t>effective</a:t>
            </a:r>
            <a:r>
              <a:rPr sz="1300" spc="-30" dirty="0">
                <a:latin typeface="Bookman Old Style"/>
                <a:cs typeface="Bookman Old Style"/>
              </a:rPr>
              <a:t> </a:t>
            </a:r>
            <a:r>
              <a:rPr sz="1300" dirty="0">
                <a:latin typeface="Bookman Old Style"/>
                <a:cs typeface="Bookman Old Style"/>
              </a:rPr>
              <a:t>way</a:t>
            </a:r>
            <a:r>
              <a:rPr sz="1300" spc="-25" dirty="0">
                <a:latin typeface="Bookman Old Style"/>
                <a:cs typeface="Bookman Old Style"/>
              </a:rPr>
              <a:t> </a:t>
            </a:r>
            <a:r>
              <a:rPr sz="1300" dirty="0">
                <a:latin typeface="Bookman Old Style"/>
                <a:cs typeface="Bookman Old Style"/>
              </a:rPr>
              <a:t>to</a:t>
            </a:r>
            <a:r>
              <a:rPr sz="1300" spc="-25" dirty="0">
                <a:latin typeface="Bookman Old Style"/>
                <a:cs typeface="Bookman Old Style"/>
              </a:rPr>
              <a:t> </a:t>
            </a:r>
            <a:r>
              <a:rPr sz="1300" dirty="0">
                <a:latin typeface="Bookman Old Style"/>
                <a:cs typeface="Bookman Old Style"/>
              </a:rPr>
              <a:t>evaluate</a:t>
            </a:r>
            <a:r>
              <a:rPr sz="1300" spc="-25" dirty="0">
                <a:latin typeface="Bookman Old Style"/>
                <a:cs typeface="Bookman Old Style"/>
              </a:rPr>
              <a:t> </a:t>
            </a:r>
            <a:r>
              <a:rPr sz="1300" dirty="0">
                <a:latin typeface="Bookman Old Style"/>
                <a:cs typeface="Bookman Old Style"/>
              </a:rPr>
              <a:t>content</a:t>
            </a:r>
            <a:r>
              <a:rPr sz="1300" spc="-25" dirty="0">
                <a:latin typeface="Bookman Old Style"/>
                <a:cs typeface="Bookman Old Style"/>
              </a:rPr>
              <a:t> </a:t>
            </a:r>
            <a:r>
              <a:rPr sz="1300" dirty="0">
                <a:latin typeface="Bookman Old Style"/>
                <a:cs typeface="Bookman Old Style"/>
              </a:rPr>
              <a:t>similarity</a:t>
            </a:r>
            <a:r>
              <a:rPr sz="1300" spc="360" dirty="0">
                <a:latin typeface="Bookman Old Style"/>
                <a:cs typeface="Bookman Old Style"/>
              </a:rPr>
              <a:t> </a:t>
            </a:r>
            <a:r>
              <a:rPr sz="1300" dirty="0">
                <a:latin typeface="Bookman Old Style"/>
                <a:cs typeface="Bookman Old Style"/>
              </a:rPr>
              <a:t>between</a:t>
            </a:r>
            <a:r>
              <a:rPr sz="1300" spc="-20" dirty="0">
                <a:latin typeface="Bookman Old Style"/>
                <a:cs typeface="Bookman Old Style"/>
              </a:rPr>
              <a:t> </a:t>
            </a:r>
            <a:r>
              <a:rPr sz="1300" spc="-10" dirty="0">
                <a:latin typeface="Bookman Old Style"/>
                <a:cs typeface="Bookman Old Style"/>
              </a:rPr>
              <a:t>different </a:t>
            </a:r>
            <a:r>
              <a:rPr sz="1300" dirty="0">
                <a:latin typeface="Bookman Old Style"/>
                <a:cs typeface="Bookman Old Style"/>
              </a:rPr>
              <a:t>image</a:t>
            </a:r>
            <a:r>
              <a:rPr sz="1300" spc="-35" dirty="0">
                <a:latin typeface="Bookman Old Style"/>
                <a:cs typeface="Bookman Old Style"/>
              </a:rPr>
              <a:t> </a:t>
            </a:r>
            <a:r>
              <a:rPr sz="1300" dirty="0">
                <a:latin typeface="Bookman Old Style"/>
                <a:cs typeface="Bookman Old Style"/>
              </a:rPr>
              <a:t>datasets</a:t>
            </a:r>
            <a:r>
              <a:rPr sz="1300" spc="-30" dirty="0">
                <a:latin typeface="Bookman Old Style"/>
                <a:cs typeface="Bookman Old Style"/>
              </a:rPr>
              <a:t> </a:t>
            </a:r>
            <a:r>
              <a:rPr sz="1300" dirty="0">
                <a:latin typeface="Bookman Old Style"/>
                <a:cs typeface="Bookman Old Style"/>
              </a:rPr>
              <a:t>and</a:t>
            </a:r>
            <a:r>
              <a:rPr sz="1300" spc="-30" dirty="0">
                <a:latin typeface="Bookman Old Style"/>
                <a:cs typeface="Bookman Old Style"/>
              </a:rPr>
              <a:t> </a:t>
            </a:r>
            <a:r>
              <a:rPr sz="1300" dirty="0">
                <a:latin typeface="Bookman Old Style"/>
                <a:cs typeface="Bookman Old Style"/>
              </a:rPr>
              <a:t>embedding</a:t>
            </a:r>
            <a:r>
              <a:rPr sz="1300" spc="-30" dirty="0">
                <a:latin typeface="Bookman Old Style"/>
                <a:cs typeface="Bookman Old Style"/>
              </a:rPr>
              <a:t> </a:t>
            </a:r>
            <a:r>
              <a:rPr sz="1300" dirty="0">
                <a:latin typeface="Bookman Old Style"/>
                <a:cs typeface="Bookman Old Style"/>
              </a:rPr>
              <a:t>distortions</a:t>
            </a:r>
            <a:r>
              <a:rPr sz="1300" spc="-30" dirty="0">
                <a:latin typeface="Bookman Old Style"/>
                <a:cs typeface="Bookman Old Style"/>
              </a:rPr>
              <a:t> </a:t>
            </a:r>
            <a:r>
              <a:rPr sz="1300" dirty="0">
                <a:latin typeface="Bookman Old Style"/>
                <a:cs typeface="Bookman Old Style"/>
              </a:rPr>
              <a:t>within</a:t>
            </a:r>
            <a:r>
              <a:rPr sz="1300" spc="-25" dirty="0">
                <a:latin typeface="Bookman Old Style"/>
                <a:cs typeface="Bookman Old Style"/>
              </a:rPr>
              <a:t> </a:t>
            </a:r>
            <a:r>
              <a:rPr sz="1300" dirty="0">
                <a:latin typeface="Bookman Old Style"/>
                <a:cs typeface="Bookman Old Style"/>
              </a:rPr>
              <a:t>images.</a:t>
            </a:r>
            <a:r>
              <a:rPr sz="1300" spc="-30" dirty="0">
                <a:latin typeface="Bookman Old Style"/>
                <a:cs typeface="Bookman Old Style"/>
              </a:rPr>
              <a:t> </a:t>
            </a:r>
            <a:r>
              <a:rPr sz="1300" dirty="0">
                <a:latin typeface="Bookman Old Style"/>
                <a:cs typeface="Bookman Old Style"/>
              </a:rPr>
              <a:t>Because</a:t>
            </a:r>
            <a:r>
              <a:rPr sz="1300" spc="-30" dirty="0">
                <a:latin typeface="Bookman Old Style"/>
                <a:cs typeface="Bookman Old Style"/>
              </a:rPr>
              <a:t> </a:t>
            </a:r>
            <a:r>
              <a:rPr sz="1300" dirty="0">
                <a:latin typeface="Bookman Old Style"/>
                <a:cs typeface="Bookman Old Style"/>
              </a:rPr>
              <a:t>the</a:t>
            </a:r>
            <a:r>
              <a:rPr sz="1300" spc="-30" dirty="0">
                <a:latin typeface="Bookman Old Style"/>
                <a:cs typeface="Bookman Old Style"/>
              </a:rPr>
              <a:t> </a:t>
            </a:r>
            <a:r>
              <a:rPr sz="1300" spc="-10" dirty="0">
                <a:latin typeface="Bookman Old Style"/>
                <a:cs typeface="Bookman Old Style"/>
              </a:rPr>
              <a:t>current </a:t>
            </a:r>
            <a:r>
              <a:rPr sz="1300" dirty="0">
                <a:latin typeface="Bookman Old Style"/>
                <a:cs typeface="Bookman Old Style"/>
              </a:rPr>
              <a:t>methods</a:t>
            </a:r>
            <a:r>
              <a:rPr sz="1300" spc="-20" dirty="0">
                <a:latin typeface="Bookman Old Style"/>
                <a:cs typeface="Bookman Old Style"/>
              </a:rPr>
              <a:t> </a:t>
            </a:r>
            <a:r>
              <a:rPr sz="1300" dirty="0">
                <a:latin typeface="Bookman Old Style"/>
                <a:cs typeface="Bookman Old Style"/>
              </a:rPr>
              <a:t>lack</a:t>
            </a:r>
            <a:r>
              <a:rPr sz="1300" spc="-20" dirty="0">
                <a:latin typeface="Bookman Old Style"/>
                <a:cs typeface="Bookman Old Style"/>
              </a:rPr>
              <a:t> </a:t>
            </a:r>
            <a:r>
              <a:rPr sz="1300" dirty="0">
                <a:latin typeface="Bookman Old Style"/>
                <a:cs typeface="Bookman Old Style"/>
              </a:rPr>
              <a:t>a</a:t>
            </a:r>
            <a:r>
              <a:rPr sz="1300" spc="-10" dirty="0">
                <a:latin typeface="Bookman Old Style"/>
                <a:cs typeface="Bookman Old Style"/>
              </a:rPr>
              <a:t> </a:t>
            </a:r>
            <a:r>
              <a:rPr sz="1300" dirty="0">
                <a:latin typeface="Bookman Old Style"/>
                <a:cs typeface="Bookman Old Style"/>
              </a:rPr>
              <a:t>clear</a:t>
            </a:r>
            <a:r>
              <a:rPr sz="1300" spc="-20" dirty="0">
                <a:latin typeface="Bookman Old Style"/>
                <a:cs typeface="Bookman Old Style"/>
              </a:rPr>
              <a:t> </a:t>
            </a:r>
            <a:r>
              <a:rPr sz="1300" dirty="0">
                <a:latin typeface="Bookman Old Style"/>
                <a:cs typeface="Bookman Old Style"/>
              </a:rPr>
              <a:t>methodology,</a:t>
            </a:r>
            <a:r>
              <a:rPr sz="1300" spc="-15" dirty="0">
                <a:latin typeface="Bookman Old Style"/>
                <a:cs typeface="Bookman Old Style"/>
              </a:rPr>
              <a:t> </a:t>
            </a:r>
            <a:r>
              <a:rPr sz="1300" dirty="0">
                <a:latin typeface="Bookman Old Style"/>
                <a:cs typeface="Bookman Old Style"/>
              </a:rPr>
              <a:t>it</a:t>
            </a:r>
            <a:r>
              <a:rPr sz="1300" spc="-15" dirty="0">
                <a:latin typeface="Bookman Old Style"/>
                <a:cs typeface="Bookman Old Style"/>
              </a:rPr>
              <a:t> </a:t>
            </a:r>
            <a:r>
              <a:rPr sz="1300" dirty="0">
                <a:latin typeface="Bookman Old Style"/>
                <a:cs typeface="Bookman Old Style"/>
              </a:rPr>
              <a:t>is</a:t>
            </a:r>
            <a:r>
              <a:rPr sz="1300" spc="-20" dirty="0">
                <a:latin typeface="Bookman Old Style"/>
                <a:cs typeface="Bookman Old Style"/>
              </a:rPr>
              <a:t> </a:t>
            </a:r>
            <a:r>
              <a:rPr sz="1300" dirty="0">
                <a:latin typeface="Bookman Old Style"/>
                <a:cs typeface="Bookman Old Style"/>
              </a:rPr>
              <a:t>difficult</a:t>
            </a:r>
            <a:r>
              <a:rPr sz="1300" spc="-10" dirty="0">
                <a:latin typeface="Bookman Old Style"/>
                <a:cs typeface="Bookman Old Style"/>
              </a:rPr>
              <a:t> </a:t>
            </a:r>
            <a:r>
              <a:rPr sz="1300" dirty="0">
                <a:latin typeface="Bookman Old Style"/>
                <a:cs typeface="Bookman Old Style"/>
              </a:rPr>
              <a:t>to</a:t>
            </a:r>
            <a:r>
              <a:rPr sz="1300" spc="-15" dirty="0">
                <a:latin typeface="Bookman Old Style"/>
                <a:cs typeface="Bookman Old Style"/>
              </a:rPr>
              <a:t> </a:t>
            </a:r>
            <a:r>
              <a:rPr sz="1300" dirty="0">
                <a:latin typeface="Bookman Old Style"/>
                <a:cs typeface="Bookman Old Style"/>
              </a:rPr>
              <a:t>assess</a:t>
            </a:r>
            <a:r>
              <a:rPr sz="1300" spc="-15" dirty="0">
                <a:latin typeface="Bookman Old Style"/>
                <a:cs typeface="Bookman Old Style"/>
              </a:rPr>
              <a:t> </a:t>
            </a:r>
            <a:r>
              <a:rPr sz="1300" dirty="0">
                <a:latin typeface="Bookman Old Style"/>
                <a:cs typeface="Bookman Old Style"/>
              </a:rPr>
              <a:t>the</a:t>
            </a:r>
            <a:r>
              <a:rPr sz="1300" spc="-20" dirty="0">
                <a:latin typeface="Bookman Old Style"/>
                <a:cs typeface="Bookman Old Style"/>
              </a:rPr>
              <a:t> </a:t>
            </a:r>
            <a:r>
              <a:rPr sz="1300" dirty="0">
                <a:latin typeface="Bookman Old Style"/>
                <a:cs typeface="Bookman Old Style"/>
              </a:rPr>
              <a:t>comparability</a:t>
            </a:r>
            <a:r>
              <a:rPr sz="1300" spc="-20" dirty="0">
                <a:latin typeface="Bookman Old Style"/>
                <a:cs typeface="Bookman Old Style"/>
              </a:rPr>
              <a:t> </a:t>
            </a:r>
            <a:r>
              <a:rPr sz="1300" dirty="0">
                <a:latin typeface="Bookman Old Style"/>
                <a:cs typeface="Bookman Old Style"/>
              </a:rPr>
              <a:t>of</a:t>
            </a:r>
            <a:r>
              <a:rPr sz="1300" spc="-15" dirty="0">
                <a:latin typeface="Bookman Old Style"/>
                <a:cs typeface="Bookman Old Style"/>
              </a:rPr>
              <a:t> </a:t>
            </a:r>
            <a:r>
              <a:rPr sz="1300" spc="-10" dirty="0">
                <a:latin typeface="Bookman Old Style"/>
                <a:cs typeface="Bookman Old Style"/>
              </a:rPr>
              <a:t>content </a:t>
            </a:r>
            <a:r>
              <a:rPr sz="1300" dirty="0">
                <a:latin typeface="Bookman Old Style"/>
                <a:cs typeface="Bookman Old Style"/>
              </a:rPr>
              <a:t>among</a:t>
            </a:r>
            <a:r>
              <a:rPr sz="1300" spc="-35" dirty="0">
                <a:latin typeface="Bookman Old Style"/>
                <a:cs typeface="Bookman Old Style"/>
              </a:rPr>
              <a:t> </a:t>
            </a:r>
            <a:r>
              <a:rPr sz="1300" dirty="0">
                <a:latin typeface="Bookman Old Style"/>
                <a:cs typeface="Bookman Old Style"/>
              </a:rPr>
              <a:t>sets</a:t>
            </a:r>
            <a:r>
              <a:rPr sz="1300" spc="-25" dirty="0">
                <a:latin typeface="Bookman Old Style"/>
                <a:cs typeface="Bookman Old Style"/>
              </a:rPr>
              <a:t> </a:t>
            </a:r>
            <a:r>
              <a:rPr sz="1300" dirty="0">
                <a:latin typeface="Bookman Old Style"/>
                <a:cs typeface="Bookman Old Style"/>
              </a:rPr>
              <a:t>of</a:t>
            </a:r>
            <a:r>
              <a:rPr sz="1300" spc="-20" dirty="0">
                <a:latin typeface="Bookman Old Style"/>
                <a:cs typeface="Bookman Old Style"/>
              </a:rPr>
              <a:t> </a:t>
            </a:r>
            <a:r>
              <a:rPr sz="1300" dirty="0">
                <a:latin typeface="Bookman Old Style"/>
                <a:cs typeface="Bookman Old Style"/>
              </a:rPr>
              <a:t>photos.</a:t>
            </a:r>
            <a:r>
              <a:rPr sz="1300" spc="-25" dirty="0">
                <a:latin typeface="Bookman Old Style"/>
                <a:cs typeface="Bookman Old Style"/>
              </a:rPr>
              <a:t> </a:t>
            </a:r>
            <a:r>
              <a:rPr sz="1300" dirty="0">
                <a:latin typeface="Bookman Old Style"/>
                <a:cs typeface="Bookman Old Style"/>
              </a:rPr>
              <a:t>With</a:t>
            </a:r>
            <a:r>
              <a:rPr sz="1300" spc="-20" dirty="0">
                <a:latin typeface="Bookman Old Style"/>
                <a:cs typeface="Bookman Old Style"/>
              </a:rPr>
              <a:t> </a:t>
            </a:r>
            <a:r>
              <a:rPr sz="1300" dirty="0">
                <a:latin typeface="Bookman Old Style"/>
                <a:cs typeface="Bookman Old Style"/>
              </a:rPr>
              <a:t>an</a:t>
            </a:r>
            <a:r>
              <a:rPr sz="1300" spc="-15" dirty="0">
                <a:latin typeface="Bookman Old Style"/>
                <a:cs typeface="Bookman Old Style"/>
              </a:rPr>
              <a:t> </a:t>
            </a:r>
            <a:r>
              <a:rPr sz="1300" dirty="0">
                <a:latin typeface="Bookman Old Style"/>
                <a:cs typeface="Bookman Old Style"/>
              </a:rPr>
              <a:t>emphasis</a:t>
            </a:r>
            <a:r>
              <a:rPr sz="1300" spc="-25" dirty="0">
                <a:latin typeface="Bookman Old Style"/>
                <a:cs typeface="Bookman Old Style"/>
              </a:rPr>
              <a:t> </a:t>
            </a:r>
            <a:r>
              <a:rPr sz="1300" dirty="0">
                <a:latin typeface="Bookman Old Style"/>
                <a:cs typeface="Bookman Old Style"/>
              </a:rPr>
              <a:t>on</a:t>
            </a:r>
            <a:r>
              <a:rPr sz="1300" spc="-20" dirty="0">
                <a:latin typeface="Bookman Old Style"/>
                <a:cs typeface="Bookman Old Style"/>
              </a:rPr>
              <a:t> </a:t>
            </a:r>
            <a:r>
              <a:rPr sz="1300" dirty="0">
                <a:latin typeface="Bookman Old Style"/>
                <a:cs typeface="Bookman Old Style"/>
              </a:rPr>
              <a:t>PNG</a:t>
            </a:r>
            <a:r>
              <a:rPr sz="1300" spc="-20" dirty="0">
                <a:latin typeface="Bookman Old Style"/>
                <a:cs typeface="Bookman Old Style"/>
              </a:rPr>
              <a:t> </a:t>
            </a:r>
            <a:r>
              <a:rPr sz="1300" dirty="0">
                <a:latin typeface="Bookman Old Style"/>
                <a:cs typeface="Bookman Old Style"/>
              </a:rPr>
              <a:t>pictures</a:t>
            </a:r>
            <a:r>
              <a:rPr sz="1300" spc="-20" dirty="0">
                <a:latin typeface="Bookman Old Style"/>
                <a:cs typeface="Bookman Old Style"/>
              </a:rPr>
              <a:t> </a:t>
            </a:r>
            <a:r>
              <a:rPr sz="1300" dirty="0">
                <a:latin typeface="Bookman Old Style"/>
                <a:cs typeface="Bookman Old Style"/>
              </a:rPr>
              <a:t>specifically,</a:t>
            </a:r>
            <a:r>
              <a:rPr sz="1300" spc="-25" dirty="0">
                <a:latin typeface="Bookman Old Style"/>
                <a:cs typeface="Bookman Old Style"/>
              </a:rPr>
              <a:t> </a:t>
            </a:r>
            <a:r>
              <a:rPr sz="1300" dirty="0">
                <a:latin typeface="Bookman Old Style"/>
                <a:cs typeface="Bookman Old Style"/>
              </a:rPr>
              <a:t>a</a:t>
            </a:r>
            <a:r>
              <a:rPr sz="1300" spc="-15" dirty="0">
                <a:latin typeface="Bookman Old Style"/>
                <a:cs typeface="Bookman Old Style"/>
              </a:rPr>
              <a:t> </a:t>
            </a:r>
            <a:r>
              <a:rPr sz="1300" spc="-10" dirty="0">
                <a:latin typeface="Bookman Old Style"/>
                <a:cs typeface="Bookman Old Style"/>
              </a:rPr>
              <a:t>novel </a:t>
            </a:r>
            <a:r>
              <a:rPr sz="1300" dirty="0">
                <a:latin typeface="Bookman Old Style"/>
                <a:cs typeface="Bookman Old Style"/>
              </a:rPr>
              <a:t>technique</a:t>
            </a:r>
            <a:r>
              <a:rPr sz="1300" spc="-40" dirty="0">
                <a:latin typeface="Bookman Old Style"/>
                <a:cs typeface="Bookman Old Style"/>
              </a:rPr>
              <a:t> </a:t>
            </a:r>
            <a:r>
              <a:rPr sz="1300" dirty="0">
                <a:latin typeface="Bookman Old Style"/>
                <a:cs typeface="Bookman Old Style"/>
              </a:rPr>
              <a:t>has</a:t>
            </a:r>
            <a:r>
              <a:rPr sz="1300" spc="-40" dirty="0">
                <a:latin typeface="Bookman Old Style"/>
                <a:cs typeface="Bookman Old Style"/>
              </a:rPr>
              <a:t> </a:t>
            </a:r>
            <a:r>
              <a:rPr sz="1300" dirty="0">
                <a:latin typeface="Bookman Old Style"/>
                <a:cs typeface="Bookman Old Style"/>
              </a:rPr>
              <a:t>been</a:t>
            </a:r>
            <a:r>
              <a:rPr sz="1300" spc="-35" dirty="0">
                <a:latin typeface="Bookman Old Style"/>
                <a:cs typeface="Bookman Old Style"/>
              </a:rPr>
              <a:t> </a:t>
            </a:r>
            <a:r>
              <a:rPr sz="1300" spc="-10" dirty="0">
                <a:latin typeface="Bookman Old Style"/>
                <a:cs typeface="Bookman Old Style"/>
              </a:rPr>
              <a:t>devised.</a:t>
            </a:r>
            <a:endParaRPr lang="en-IN" sz="1300" spc="-10" dirty="0">
              <a:latin typeface="Bookman Old Style"/>
              <a:cs typeface="Bookman Old Style"/>
            </a:endParaRPr>
          </a:p>
          <a:p>
            <a:pPr marL="12700" marR="5080" algn="just">
              <a:spcBef>
                <a:spcPts val="200"/>
              </a:spcBef>
            </a:pPr>
            <a:r>
              <a:rPr lang="en-IN" sz="1300" spc="-10" dirty="0">
                <a:latin typeface="Bookman Old Style"/>
                <a:cs typeface="Bookman Old Style"/>
              </a:rPr>
              <a:t> </a:t>
            </a:r>
          </a:p>
          <a:p>
            <a:pPr marL="12700" marR="5080" algn="just">
              <a:spcBef>
                <a:spcPts val="200"/>
              </a:spcBef>
            </a:pPr>
            <a:r>
              <a:rPr lang="en-US" sz="1300" spc="-10" dirty="0">
                <a:latin typeface="Bookman Old Style"/>
                <a:cs typeface="Bookman Old Style"/>
              </a:rPr>
              <a:t>The project aims to implement a robust security framework encompassing a Dual Authentication Mechanism using the Diffie Hellman Algorithm, Algorithm Implementation for Cover Image Selection, Camellia Cipher Integration, and Comprehensive Image Steganography. This system ensures secure communication by authenticating parties, selecting appropriate cover images, encrypting data with Camellia Cipher, and concealing information within images. Practical applications include secure exchange of critical military plans, confidential transmission of patient records in healthcare, anonymous tips for journalists, and secure information exchange among government agencies.</a:t>
            </a:r>
            <a:endParaRPr sz="1300" dirty="0">
              <a:latin typeface="Bookman Old Style"/>
              <a:cs typeface="Bookman Old Styl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9">
            <a:extLst>
              <a:ext uri="{FF2B5EF4-FFF2-40B4-BE49-F238E27FC236}">
                <a16:creationId xmlns:a16="http://schemas.microsoft.com/office/drawing/2014/main" id="{32A3A18C-F4C1-4446-40DF-3FE3CB9BCC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65887"/>
            <a:ext cx="4495800" cy="184945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40">
            <a:extLst>
              <a:ext uri="{FF2B5EF4-FFF2-40B4-BE49-F238E27FC236}">
                <a16:creationId xmlns:a16="http://schemas.microsoft.com/office/drawing/2014/main" id="{6B59B391-CA61-1214-CB04-8A3E116C5D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2190750"/>
            <a:ext cx="4796936" cy="19161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500914BC-2625-DB8D-1AAC-BFB3622E16B5}"/>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98B879A4-963E-ACB8-2EA8-AE2940A2E232}"/>
              </a:ext>
            </a:extLst>
          </p:cNvPr>
          <p:cNvSpPr>
            <a:spLocks noChangeArrowheads="1"/>
          </p:cNvSpPr>
          <p:nvPr/>
        </p:nvSpPr>
        <p:spPr bwMode="auto">
          <a:xfrm>
            <a:off x="0" y="28114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6">
            <a:extLst>
              <a:ext uri="{FF2B5EF4-FFF2-40B4-BE49-F238E27FC236}">
                <a16:creationId xmlns:a16="http://schemas.microsoft.com/office/drawing/2014/main" id="{1CB7E4C4-202E-2A86-0E37-7D72D92EF1C8}"/>
              </a:ext>
            </a:extLst>
          </p:cNvPr>
          <p:cNvSpPr>
            <a:spLocks noChangeArrowheads="1"/>
          </p:cNvSpPr>
          <p:nvPr/>
        </p:nvSpPr>
        <p:spPr bwMode="auto">
          <a:xfrm>
            <a:off x="0" y="55546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A8A638D8-E05C-FE8D-A20E-290BB5E3A0A5}"/>
              </a:ext>
            </a:extLst>
          </p:cNvPr>
          <p:cNvSpPr txBox="1"/>
          <p:nvPr/>
        </p:nvSpPr>
        <p:spPr>
          <a:xfrm>
            <a:off x="5334000" y="776674"/>
            <a:ext cx="3124200" cy="1092607"/>
          </a:xfrm>
          <a:prstGeom prst="rect">
            <a:avLst/>
          </a:prstGeom>
          <a:noFill/>
        </p:spPr>
        <p:txBody>
          <a:bodyPr wrap="square" rtlCol="0">
            <a:spAutoFit/>
          </a:bodyPr>
          <a:lstStyle/>
          <a:p>
            <a:pPr algn="just"/>
            <a:r>
              <a:rPr lang="en-IN" sz="1300" dirty="0">
                <a:latin typeface="Bookman Old Style" panose="02050604050505020204" pitchFamily="18" charset="0"/>
              </a:rPr>
              <a:t>This also involved adding IV to the Ciphertext and then doing encoding using Base-64 and then adding Header Text and then encoding into the Image</a:t>
            </a:r>
          </a:p>
        </p:txBody>
      </p:sp>
      <p:sp>
        <p:nvSpPr>
          <p:cNvPr id="8" name="TextBox 7">
            <a:extLst>
              <a:ext uri="{FF2B5EF4-FFF2-40B4-BE49-F238E27FC236}">
                <a16:creationId xmlns:a16="http://schemas.microsoft.com/office/drawing/2014/main" id="{0D1CB402-42CC-271E-AB52-856664FDBFDF}"/>
              </a:ext>
            </a:extLst>
          </p:cNvPr>
          <p:cNvSpPr txBox="1"/>
          <p:nvPr/>
        </p:nvSpPr>
        <p:spPr>
          <a:xfrm>
            <a:off x="685800" y="2881133"/>
            <a:ext cx="2971800" cy="692497"/>
          </a:xfrm>
          <a:prstGeom prst="rect">
            <a:avLst/>
          </a:prstGeom>
          <a:noFill/>
        </p:spPr>
        <p:txBody>
          <a:bodyPr wrap="square" rtlCol="0">
            <a:spAutoFit/>
          </a:bodyPr>
          <a:lstStyle/>
          <a:p>
            <a:pPr algn="just"/>
            <a:r>
              <a:rPr lang="en-IN" sz="1300" dirty="0">
                <a:latin typeface="Bookman Old Style" panose="02050604050505020204" pitchFamily="18" charset="0"/>
              </a:rPr>
              <a:t>Clear representations of each and every stage is displayed and also explained.</a:t>
            </a:r>
          </a:p>
        </p:txBody>
      </p:sp>
      <p:sp>
        <p:nvSpPr>
          <p:cNvPr id="3" name="Footer Placeholder 2">
            <a:extLst>
              <a:ext uri="{FF2B5EF4-FFF2-40B4-BE49-F238E27FC236}">
                <a16:creationId xmlns:a16="http://schemas.microsoft.com/office/drawing/2014/main" id="{60A42820-7467-EF5C-18B9-30F28D69646D}"/>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9" name="Slide Number Placeholder 8">
            <a:extLst>
              <a:ext uri="{FF2B5EF4-FFF2-40B4-BE49-F238E27FC236}">
                <a16:creationId xmlns:a16="http://schemas.microsoft.com/office/drawing/2014/main" id="{64F34886-A3BA-FF1F-6074-237C0418E8AA}"/>
              </a:ext>
            </a:extLst>
          </p:cNvPr>
          <p:cNvSpPr>
            <a:spLocks noGrp="1"/>
          </p:cNvSpPr>
          <p:nvPr>
            <p:ph type="sldNum" sz="quarter" idx="7"/>
          </p:nvPr>
        </p:nvSpPr>
        <p:spPr>
          <a:xfrm>
            <a:off x="8447190" y="4801522"/>
            <a:ext cx="6206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20</a:t>
            </a:fld>
            <a:endParaRPr lang="en-IN" spc="-50" dirty="0">
              <a:latin typeface="Bookman Old Style"/>
              <a:cs typeface="Bookman Old Style"/>
            </a:endParaRPr>
          </a:p>
        </p:txBody>
      </p:sp>
    </p:spTree>
    <p:extLst>
      <p:ext uri="{BB962C8B-B14F-4D97-AF65-F5344CB8AC3E}">
        <p14:creationId xmlns:p14="http://schemas.microsoft.com/office/powerpoint/2010/main" val="2028003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Picture 41">
            <a:extLst>
              <a:ext uri="{FF2B5EF4-FFF2-40B4-BE49-F238E27FC236}">
                <a16:creationId xmlns:a16="http://schemas.microsoft.com/office/drawing/2014/main" id="{352BB923-6D8A-A2A2-E6EA-C5FA3882C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297" y="438150"/>
            <a:ext cx="4167703" cy="235267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42">
            <a:extLst>
              <a:ext uri="{FF2B5EF4-FFF2-40B4-BE49-F238E27FC236}">
                <a16:creationId xmlns:a16="http://schemas.microsoft.com/office/drawing/2014/main" id="{02BEF223-C07A-1647-0431-6FAE78BDA6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7728" y="742950"/>
            <a:ext cx="3583281" cy="26479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ED0000-B0FD-C402-89C3-40F55399604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38247335-BEAA-D845-6B04-798852536652}"/>
              </a:ext>
            </a:extLst>
          </p:cNvPr>
          <p:cNvSpPr>
            <a:spLocks noChangeArrowheads="1"/>
          </p:cNvSpPr>
          <p:nvPr/>
        </p:nvSpPr>
        <p:spPr bwMode="auto">
          <a:xfrm>
            <a:off x="0" y="46863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F3B44D0C-31F9-F466-220F-2A277C61F6A3}"/>
              </a:ext>
            </a:extLst>
          </p:cNvPr>
          <p:cNvSpPr txBox="1"/>
          <p:nvPr/>
        </p:nvSpPr>
        <p:spPr>
          <a:xfrm>
            <a:off x="1219200" y="3105150"/>
            <a:ext cx="2873652" cy="1092607"/>
          </a:xfrm>
          <a:prstGeom prst="rect">
            <a:avLst/>
          </a:prstGeom>
          <a:noFill/>
        </p:spPr>
        <p:txBody>
          <a:bodyPr wrap="square" rtlCol="0">
            <a:spAutoFit/>
          </a:bodyPr>
          <a:lstStyle/>
          <a:p>
            <a:pPr algn="just"/>
            <a:r>
              <a:rPr lang="en-IN" sz="1300" dirty="0">
                <a:latin typeface="Bookman Old Style" panose="02050604050505020204" pitchFamily="18" charset="0"/>
              </a:rPr>
              <a:t>Then the text at what place it is encoded in the image is also displayed using the bold red line for the viewers to understand that encryption is done</a:t>
            </a:r>
          </a:p>
        </p:txBody>
      </p:sp>
      <p:sp>
        <p:nvSpPr>
          <p:cNvPr id="3" name="Footer Placeholder 2">
            <a:extLst>
              <a:ext uri="{FF2B5EF4-FFF2-40B4-BE49-F238E27FC236}">
                <a16:creationId xmlns:a16="http://schemas.microsoft.com/office/drawing/2014/main" id="{5B8F3758-79A4-F07C-2BF9-45F8FC62FBC0}"/>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7" name="Slide Number Placeholder 6">
            <a:extLst>
              <a:ext uri="{FF2B5EF4-FFF2-40B4-BE49-F238E27FC236}">
                <a16:creationId xmlns:a16="http://schemas.microsoft.com/office/drawing/2014/main" id="{62C2766B-4391-362C-F40C-82C89650D60D}"/>
              </a:ext>
            </a:extLst>
          </p:cNvPr>
          <p:cNvSpPr>
            <a:spLocks noGrp="1"/>
          </p:cNvSpPr>
          <p:nvPr>
            <p:ph type="sldNum" sz="quarter" idx="7"/>
          </p:nvPr>
        </p:nvSpPr>
        <p:spPr>
          <a:xfrm>
            <a:off x="8447190" y="4801522"/>
            <a:ext cx="3920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21</a:t>
            </a:fld>
            <a:endParaRPr lang="en-IN" spc="-50" dirty="0">
              <a:latin typeface="Bookman Old Style"/>
              <a:cs typeface="Bookman Old Style"/>
            </a:endParaRPr>
          </a:p>
        </p:txBody>
      </p:sp>
    </p:spTree>
    <p:extLst>
      <p:ext uri="{BB962C8B-B14F-4D97-AF65-F5344CB8AC3E}">
        <p14:creationId xmlns:p14="http://schemas.microsoft.com/office/powerpoint/2010/main" val="200104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D4179DFB-794C-ABB0-1A17-1B57EA1445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50031"/>
            <a:ext cx="5128032" cy="210661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F8186A97-7C1A-D6F3-9B4F-A19FBAFD6E4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11" r="8255"/>
          <a:stretch/>
        </p:blipFill>
        <p:spPr bwMode="auto">
          <a:xfrm>
            <a:off x="5867400" y="1150937"/>
            <a:ext cx="3170775" cy="167640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3">
            <a:extLst>
              <a:ext uri="{FF2B5EF4-FFF2-40B4-BE49-F238E27FC236}">
                <a16:creationId xmlns:a16="http://schemas.microsoft.com/office/drawing/2014/main" id="{C2CAC4F6-098C-8AC2-133E-20BE434D0D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563" y="2827337"/>
            <a:ext cx="5263764" cy="12875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071257E-2FB4-FA21-61C3-D2DB3212116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4">
            <a:extLst>
              <a:ext uri="{FF2B5EF4-FFF2-40B4-BE49-F238E27FC236}">
                <a16:creationId xmlns:a16="http://schemas.microsoft.com/office/drawing/2014/main" id="{03F2F7F3-BF12-59C4-BF97-C4B890F05387}"/>
              </a:ext>
            </a:extLst>
          </p:cNvPr>
          <p:cNvSpPr>
            <a:spLocks noChangeArrowheads="1"/>
          </p:cNvSpPr>
          <p:nvPr/>
        </p:nvSpPr>
        <p:spPr bwMode="auto">
          <a:xfrm>
            <a:off x="0" y="2270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F9D7CC33-814E-5917-54B7-BB9660ECE81D}"/>
              </a:ext>
            </a:extLst>
          </p:cNvPr>
          <p:cNvSpPr txBox="1"/>
          <p:nvPr/>
        </p:nvSpPr>
        <p:spPr>
          <a:xfrm>
            <a:off x="6019800" y="3105150"/>
            <a:ext cx="2819400" cy="1092607"/>
          </a:xfrm>
          <a:prstGeom prst="rect">
            <a:avLst/>
          </a:prstGeom>
          <a:noFill/>
        </p:spPr>
        <p:txBody>
          <a:bodyPr wrap="square" rtlCol="0">
            <a:spAutoFit/>
          </a:bodyPr>
          <a:lstStyle/>
          <a:p>
            <a:pPr algn="just"/>
            <a:r>
              <a:rPr lang="en-IN" sz="1300" dirty="0">
                <a:latin typeface="Bookman Old Style" panose="02050604050505020204" pitchFamily="18" charset="0"/>
              </a:rPr>
              <a:t>And at the last decoding and decryption is also done and then followed by the </a:t>
            </a:r>
            <a:r>
              <a:rPr lang="en-IN" sz="1300" b="1" dirty="0">
                <a:latin typeface="Bookman Old Style" panose="02050604050505020204" pitchFamily="18" charset="0"/>
              </a:rPr>
              <a:t>Text Decompression</a:t>
            </a:r>
            <a:r>
              <a:rPr lang="en-IN" sz="1300" dirty="0">
                <a:latin typeface="Bookman Old Style" panose="02050604050505020204" pitchFamily="18" charset="0"/>
              </a:rPr>
              <a:t> and is displayed in the form of .txt file</a:t>
            </a:r>
          </a:p>
        </p:txBody>
      </p:sp>
      <p:sp>
        <p:nvSpPr>
          <p:cNvPr id="3" name="Footer Placeholder 2">
            <a:extLst>
              <a:ext uri="{FF2B5EF4-FFF2-40B4-BE49-F238E27FC236}">
                <a16:creationId xmlns:a16="http://schemas.microsoft.com/office/drawing/2014/main" id="{12CC341F-6D71-0DEF-06A7-ABB512CB75EA}"/>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7" name="Slide Number Placeholder 6">
            <a:extLst>
              <a:ext uri="{FF2B5EF4-FFF2-40B4-BE49-F238E27FC236}">
                <a16:creationId xmlns:a16="http://schemas.microsoft.com/office/drawing/2014/main" id="{1AFC5DFD-D5D6-C3A6-C9AE-4D087FD2E60E}"/>
              </a:ext>
            </a:extLst>
          </p:cNvPr>
          <p:cNvSpPr>
            <a:spLocks noGrp="1"/>
          </p:cNvSpPr>
          <p:nvPr>
            <p:ph type="sldNum" sz="quarter" idx="7"/>
          </p:nvPr>
        </p:nvSpPr>
        <p:spPr>
          <a:xfrm>
            <a:off x="8447190" y="4801522"/>
            <a:ext cx="5444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22</a:t>
            </a:fld>
            <a:endParaRPr lang="en-IN" spc="-50" dirty="0">
              <a:latin typeface="Bookman Old Style"/>
              <a:cs typeface="Bookman Old Style"/>
            </a:endParaRPr>
          </a:p>
        </p:txBody>
      </p:sp>
    </p:spTree>
    <p:extLst>
      <p:ext uri="{BB962C8B-B14F-4D97-AF65-F5344CB8AC3E}">
        <p14:creationId xmlns:p14="http://schemas.microsoft.com/office/powerpoint/2010/main" val="66399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1600" y="209550"/>
            <a:ext cx="5318336" cy="833171"/>
          </a:xfrm>
          <a:prstGeom prst="rect">
            <a:avLst/>
          </a:prstGeom>
        </p:spPr>
        <p:txBody>
          <a:bodyPr vert="horz" wrap="square" lIns="0" tIns="12700" rIns="0" bIns="0" rtlCol="0">
            <a:spAutoFit/>
          </a:bodyPr>
          <a:lstStyle/>
          <a:p>
            <a:pPr marL="603885">
              <a:lnSpc>
                <a:spcPct val="100000"/>
              </a:lnSpc>
              <a:spcBef>
                <a:spcPts val="100"/>
              </a:spcBef>
            </a:pPr>
            <a:r>
              <a:rPr dirty="0">
                <a:latin typeface="Calibri"/>
                <a:cs typeface="Calibri"/>
              </a:rPr>
              <a:t>Experiment</a:t>
            </a:r>
            <a:r>
              <a:rPr spc="-80" dirty="0">
                <a:latin typeface="Calibri"/>
                <a:cs typeface="Calibri"/>
              </a:rPr>
              <a:t> </a:t>
            </a:r>
            <a:r>
              <a:rPr spc="-10" dirty="0">
                <a:latin typeface="Calibri"/>
                <a:cs typeface="Calibri"/>
              </a:rPr>
              <a:t>Results</a:t>
            </a: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23</a:t>
            </a:fld>
            <a:endParaRPr spc="-25" dirty="0"/>
          </a:p>
        </p:txBody>
      </p:sp>
      <p:pic>
        <p:nvPicPr>
          <p:cNvPr id="5" name="Picture 4">
            <a:extLst>
              <a:ext uri="{FF2B5EF4-FFF2-40B4-BE49-F238E27FC236}">
                <a16:creationId xmlns:a16="http://schemas.microsoft.com/office/drawing/2014/main" id="{C2BD210A-4BB6-2C0E-AA29-FEB88F2C436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792762"/>
            <a:ext cx="3688642" cy="2047875"/>
          </a:xfrm>
          <a:prstGeom prst="rect">
            <a:avLst/>
          </a:prstGeom>
          <a:noFill/>
          <a:ln>
            <a:noFill/>
          </a:ln>
        </p:spPr>
      </p:pic>
      <p:pic>
        <p:nvPicPr>
          <p:cNvPr id="6" name="Picture 5">
            <a:extLst>
              <a:ext uri="{FF2B5EF4-FFF2-40B4-BE49-F238E27FC236}">
                <a16:creationId xmlns:a16="http://schemas.microsoft.com/office/drawing/2014/main" id="{A8DB2D36-D932-6716-73F0-434201BEF320}"/>
              </a:ext>
            </a:extLst>
          </p:cNvPr>
          <p:cNvPicPr>
            <a:picLocks noChangeAspect="1"/>
          </p:cNvPicPr>
          <p:nvPr/>
        </p:nvPicPr>
        <p:blipFill>
          <a:blip r:embed="rId3"/>
          <a:stretch>
            <a:fillRect/>
          </a:stretch>
        </p:blipFill>
        <p:spPr>
          <a:xfrm>
            <a:off x="381000" y="1238250"/>
            <a:ext cx="4613393" cy="1143000"/>
          </a:xfrm>
          <a:prstGeom prst="rect">
            <a:avLst/>
          </a:prstGeom>
        </p:spPr>
      </p:pic>
      <p:sp>
        <p:nvSpPr>
          <p:cNvPr id="7" name="TextBox 6">
            <a:extLst>
              <a:ext uri="{FF2B5EF4-FFF2-40B4-BE49-F238E27FC236}">
                <a16:creationId xmlns:a16="http://schemas.microsoft.com/office/drawing/2014/main" id="{2F8E8885-F212-2908-3D71-E293B2D7FF0E}"/>
              </a:ext>
            </a:extLst>
          </p:cNvPr>
          <p:cNvSpPr txBox="1"/>
          <p:nvPr/>
        </p:nvSpPr>
        <p:spPr>
          <a:xfrm>
            <a:off x="376237" y="2762251"/>
            <a:ext cx="3962400" cy="1292662"/>
          </a:xfrm>
          <a:prstGeom prst="rect">
            <a:avLst/>
          </a:prstGeom>
          <a:noFill/>
        </p:spPr>
        <p:txBody>
          <a:bodyPr wrap="square" rtlCol="0">
            <a:spAutoFit/>
          </a:bodyPr>
          <a:lstStyle/>
          <a:p>
            <a:pPr algn="just"/>
            <a:r>
              <a:rPr lang="en-IN" sz="1300" dirty="0">
                <a:latin typeface="Bookman Old Style" panose="02050604050505020204" pitchFamily="18" charset="0"/>
              </a:rPr>
              <a:t>Separate Python file has written to measure the Experiment results based on PSNR &amp; MSE Values along with the representation of the Colour Histograms between the Original and </a:t>
            </a:r>
            <a:r>
              <a:rPr lang="en-IN" sz="1300" dirty="0" err="1">
                <a:latin typeface="Bookman Old Style" panose="02050604050505020204" pitchFamily="18" charset="0"/>
              </a:rPr>
              <a:t>Stego</a:t>
            </a:r>
            <a:r>
              <a:rPr lang="en-IN" sz="1300" dirty="0">
                <a:latin typeface="Bookman Old Style" panose="02050604050505020204" pitchFamily="18" charset="0"/>
              </a:rPr>
              <a:t> Image to understand that </a:t>
            </a:r>
            <a:r>
              <a:rPr lang="en-IN" sz="1300" dirty="0" err="1">
                <a:latin typeface="Bookman Old Style" panose="02050604050505020204" pitchFamily="18" charset="0"/>
              </a:rPr>
              <a:t>Stego</a:t>
            </a:r>
            <a:r>
              <a:rPr lang="en-IN" sz="1300" dirty="0">
                <a:latin typeface="Bookman Old Style" panose="02050604050505020204" pitchFamily="18" charset="0"/>
              </a:rPr>
              <a:t> image is not detected easily.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71954"/>
            <a:ext cx="5318336" cy="612933"/>
          </a:xfrm>
          <a:prstGeom prst="rect">
            <a:avLst/>
          </a:prstGeom>
        </p:spPr>
        <p:txBody>
          <a:bodyPr vert="horz" wrap="square" lIns="0" tIns="58365" rIns="0" bIns="0" rtlCol="0">
            <a:spAutoFit/>
          </a:bodyPr>
          <a:lstStyle/>
          <a:p>
            <a:pPr marL="1534795">
              <a:lnSpc>
                <a:spcPct val="100000"/>
              </a:lnSpc>
              <a:spcBef>
                <a:spcPts val="100"/>
              </a:spcBef>
            </a:pPr>
            <a:r>
              <a:rPr spc="-10" dirty="0">
                <a:latin typeface="+mj-lt"/>
              </a:rPr>
              <a:t>Finding</a:t>
            </a: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24</a:t>
            </a:fld>
            <a:endParaRPr spc="-25" dirty="0"/>
          </a:p>
        </p:txBody>
      </p:sp>
      <p:sp>
        <p:nvSpPr>
          <p:cNvPr id="6" name="TextBox 5">
            <a:extLst>
              <a:ext uri="{FF2B5EF4-FFF2-40B4-BE49-F238E27FC236}">
                <a16:creationId xmlns:a16="http://schemas.microsoft.com/office/drawing/2014/main" id="{76E4697F-3E7B-5E88-2917-A6E366C1693C}"/>
              </a:ext>
            </a:extLst>
          </p:cNvPr>
          <p:cNvSpPr txBox="1"/>
          <p:nvPr/>
        </p:nvSpPr>
        <p:spPr>
          <a:xfrm>
            <a:off x="452969" y="819150"/>
            <a:ext cx="8538631" cy="4085734"/>
          </a:xfrm>
          <a:prstGeom prst="rect">
            <a:avLst/>
          </a:prstGeom>
          <a:noFill/>
        </p:spPr>
        <p:txBody>
          <a:bodyPr wrap="square">
            <a:spAutoFit/>
          </a:bodyPr>
          <a:lstStyle/>
          <a:p>
            <a:pPr marL="285750" indent="-285750">
              <a:buFont typeface="Wingdings" panose="05000000000000000000" pitchFamily="2" charset="2"/>
              <a:buChar char="q"/>
            </a:pPr>
            <a:r>
              <a:rPr lang="en-US" sz="1300" dirty="0">
                <a:latin typeface="Times New Roman" panose="02020603050405020304" pitchFamily="18" charset="0"/>
                <a:ea typeface="Calibri" panose="020F0502020204030204" pitchFamily="34" charset="0"/>
                <a:cs typeface="Times New Roman" panose="02020603050405020304" pitchFamily="18" charset="0"/>
              </a:rPr>
              <a:t>We found that “Enhanced Image Steganography using Dual Authentication and Camellia Cipher Encryption ” is </a:t>
            </a:r>
            <a:r>
              <a:rPr lang="en-US" sz="1300" b="1" dirty="0">
                <a:latin typeface="Times New Roman" panose="02020603050405020304" pitchFamily="18" charset="0"/>
                <a:ea typeface="Calibri" panose="020F0502020204030204" pitchFamily="34" charset="0"/>
                <a:cs typeface="Times New Roman" panose="02020603050405020304" pitchFamily="18" charset="0"/>
              </a:rPr>
              <a:t>secure</a:t>
            </a:r>
            <a:r>
              <a:rPr lang="en-US" sz="1300" dirty="0">
                <a:latin typeface="Times New Roman" panose="02020603050405020304" pitchFamily="18" charset="0"/>
                <a:ea typeface="Calibri" panose="020F0502020204030204" pitchFamily="34" charset="0"/>
                <a:cs typeface="Times New Roman" panose="02020603050405020304" pitchFamily="18" charset="0"/>
              </a:rPr>
              <a:t> against Chosen-Plaintext attack,  Differential Cryptanalysis, Known- Plaintext attacks.</a:t>
            </a:r>
          </a:p>
          <a:p>
            <a:pPr marL="285750" indent="-285750">
              <a:buFont typeface="Wingdings" panose="05000000000000000000" pitchFamily="2" charset="2"/>
              <a:buChar char="q"/>
            </a:pPr>
            <a:endParaRPr lang="en-US" sz="1300" dirty="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300" dirty="0">
                <a:latin typeface="Times New Roman" panose="02020603050405020304" pitchFamily="18" charset="0"/>
                <a:cs typeface="Times New Roman" panose="02020603050405020304" pitchFamily="18" charset="0"/>
              </a:rPr>
              <a:t>Through these Camellia Cipher Encryption and Decryption functions we are able to achieve Privacy.</a:t>
            </a:r>
          </a:p>
          <a:p>
            <a:pPr marL="285750" indent="-285750" rtl="0">
              <a:spcBef>
                <a:spcPts val="1500"/>
              </a:spcBef>
              <a:spcAft>
                <a:spcPts val="1500"/>
              </a:spcAft>
              <a:buFont typeface="Wingdings" panose="05000000000000000000" pitchFamily="2" charset="2"/>
              <a:buChar char="q"/>
            </a:pPr>
            <a:r>
              <a:rPr lang="en-US" sz="1300" dirty="0">
                <a:latin typeface="Times New Roman" panose="02020603050405020304" pitchFamily="18" charset="0"/>
                <a:cs typeface="Times New Roman" panose="02020603050405020304" pitchFamily="18" charset="0"/>
              </a:rPr>
              <a:t>We can use other modes of image to convert into RGB such as CMYK, GREYSCALE, RGBA.</a:t>
            </a:r>
          </a:p>
          <a:p>
            <a:pPr marL="285750" indent="-285750" rtl="0">
              <a:spcBef>
                <a:spcPts val="1500"/>
              </a:spcBef>
              <a:spcAft>
                <a:spcPts val="1500"/>
              </a:spcAft>
              <a:buFont typeface="Wingdings" panose="05000000000000000000" pitchFamily="2" charset="2"/>
              <a:buChar char="q"/>
            </a:pPr>
            <a:r>
              <a:rPr lang="en-US" sz="1300" dirty="0">
                <a:latin typeface="Times New Roman" panose="02020603050405020304" pitchFamily="18" charset="0"/>
                <a:cs typeface="Times New Roman" panose="02020603050405020304" pitchFamily="18" charset="0"/>
              </a:rPr>
              <a:t>We have observed that Uncompressed PNG Images are better choice for the Final Cover Image Selection compared to the Compressed PNG Images</a:t>
            </a:r>
          </a:p>
          <a:p>
            <a:pPr marL="285750" indent="-285750" rtl="0">
              <a:spcBef>
                <a:spcPts val="1500"/>
              </a:spcBef>
              <a:spcAft>
                <a:spcPts val="1500"/>
              </a:spcAft>
              <a:buFont typeface="Wingdings" panose="05000000000000000000" pitchFamily="2" charset="2"/>
              <a:buChar char="q"/>
            </a:pPr>
            <a:r>
              <a:rPr lang="en-US" sz="1300" b="0" i="0" dirty="0">
                <a:solidFill>
                  <a:srgbClr val="0D0D0D"/>
                </a:solidFill>
                <a:effectLst/>
                <a:latin typeface="Times New Roman" panose="02020603050405020304" pitchFamily="18" charset="0"/>
                <a:cs typeface="Times New Roman" panose="02020603050405020304" pitchFamily="18" charset="0"/>
              </a:rPr>
              <a:t>Dual authentication using Diffie-Hellman involves a cryptographic protocol where both communicating parties authenticate each other</a:t>
            </a:r>
          </a:p>
          <a:p>
            <a:pPr marL="285750" indent="-285750" rtl="0">
              <a:spcBef>
                <a:spcPts val="1500"/>
              </a:spcBef>
              <a:spcAft>
                <a:spcPts val="1500"/>
              </a:spcAft>
              <a:buFont typeface="Wingdings" panose="05000000000000000000" pitchFamily="2" charset="2"/>
              <a:buChar char="q"/>
            </a:pPr>
            <a:r>
              <a:rPr lang="en-US" sz="1400" b="0" i="0" dirty="0">
                <a:solidFill>
                  <a:srgbClr val="0D0D0D"/>
                </a:solidFill>
                <a:effectLst/>
                <a:latin typeface="Times New Roman" panose="02020603050405020304" pitchFamily="18" charset="0"/>
                <a:cs typeface="Times New Roman" panose="02020603050405020304" pitchFamily="18" charset="0"/>
              </a:rPr>
              <a:t>Using LZW text compression for the text that needs to be encoded in image steganography offers the advantage of reducing the size of the text payload, allowing for more efficient embedding within the image without significantly affecting the image's visual quality. </a:t>
            </a:r>
            <a:br>
              <a:rPr lang="en-US" sz="1300" dirty="0">
                <a:latin typeface="Times New Roman" panose="02020603050405020304" pitchFamily="18" charset="0"/>
                <a:cs typeface="Times New Roman" panose="02020603050405020304" pitchFamily="18" charset="0"/>
              </a:rPr>
            </a:br>
            <a:endParaRPr lang="en-US" sz="13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895600" y="133350"/>
            <a:ext cx="4142114" cy="571310"/>
          </a:xfrm>
          <a:prstGeom prst="rect">
            <a:avLst/>
          </a:prstGeom>
        </p:spPr>
        <p:txBody>
          <a:bodyPr vert="horz" wrap="square" lIns="0" tIns="17145" rIns="0" bIns="0" rtlCol="0">
            <a:spAutoFit/>
          </a:bodyPr>
          <a:lstStyle/>
          <a:p>
            <a:pPr marL="12700">
              <a:lnSpc>
                <a:spcPct val="100000"/>
              </a:lnSpc>
              <a:spcBef>
                <a:spcPts val="135"/>
              </a:spcBef>
            </a:pPr>
            <a:r>
              <a:rPr spc="-10" dirty="0">
                <a:latin typeface="+mj-lt"/>
              </a:rPr>
              <a:t>Justification</a:t>
            </a:r>
            <a:endParaRPr>
              <a:latin typeface="+mj-lt"/>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25</a:t>
            </a:fld>
            <a:endParaRPr spc="-25" dirty="0"/>
          </a:p>
        </p:txBody>
      </p:sp>
      <p:graphicFrame>
        <p:nvGraphicFramePr>
          <p:cNvPr id="6" name="Table 5">
            <a:extLst>
              <a:ext uri="{FF2B5EF4-FFF2-40B4-BE49-F238E27FC236}">
                <a16:creationId xmlns:a16="http://schemas.microsoft.com/office/drawing/2014/main" id="{EFEADAE5-E96B-EEA6-4F37-F2C1084226A2}"/>
              </a:ext>
            </a:extLst>
          </p:cNvPr>
          <p:cNvGraphicFramePr>
            <a:graphicFrameLocks noGrp="1"/>
          </p:cNvGraphicFramePr>
          <p:nvPr>
            <p:extLst>
              <p:ext uri="{D42A27DB-BD31-4B8C-83A1-F6EECF244321}">
                <p14:modId xmlns:p14="http://schemas.microsoft.com/office/powerpoint/2010/main" val="1050994742"/>
              </p:ext>
            </p:extLst>
          </p:nvPr>
        </p:nvGraphicFramePr>
        <p:xfrm>
          <a:off x="609600" y="769272"/>
          <a:ext cx="8381999" cy="3957174"/>
        </p:xfrm>
        <a:graphic>
          <a:graphicData uri="http://schemas.openxmlformats.org/drawingml/2006/table">
            <a:tbl>
              <a:tblPr firstRow="1" bandRow="1"/>
              <a:tblGrid>
                <a:gridCol w="1463601">
                  <a:extLst>
                    <a:ext uri="{9D8B030D-6E8A-4147-A177-3AD203B41FA5}">
                      <a16:colId xmlns:a16="http://schemas.microsoft.com/office/drawing/2014/main" val="859341850"/>
                    </a:ext>
                  </a:extLst>
                </a:gridCol>
                <a:gridCol w="1073698">
                  <a:extLst>
                    <a:ext uri="{9D8B030D-6E8A-4147-A177-3AD203B41FA5}">
                      <a16:colId xmlns:a16="http://schemas.microsoft.com/office/drawing/2014/main" val="3692416570"/>
                    </a:ext>
                  </a:extLst>
                </a:gridCol>
                <a:gridCol w="2176168">
                  <a:extLst>
                    <a:ext uri="{9D8B030D-6E8A-4147-A177-3AD203B41FA5}">
                      <a16:colId xmlns:a16="http://schemas.microsoft.com/office/drawing/2014/main" val="32075527"/>
                    </a:ext>
                  </a:extLst>
                </a:gridCol>
                <a:gridCol w="1350725">
                  <a:extLst>
                    <a:ext uri="{9D8B030D-6E8A-4147-A177-3AD203B41FA5}">
                      <a16:colId xmlns:a16="http://schemas.microsoft.com/office/drawing/2014/main" val="1542453692"/>
                    </a:ext>
                  </a:extLst>
                </a:gridCol>
                <a:gridCol w="2317807">
                  <a:extLst>
                    <a:ext uri="{9D8B030D-6E8A-4147-A177-3AD203B41FA5}">
                      <a16:colId xmlns:a16="http://schemas.microsoft.com/office/drawing/2014/main" val="1040654823"/>
                    </a:ext>
                  </a:extLst>
                </a:gridCol>
              </a:tblGrid>
              <a:tr h="270171">
                <a:tc>
                  <a:txBody>
                    <a:bodyPr/>
                    <a:lstStyle/>
                    <a:p>
                      <a:r>
                        <a:rPr lang="en-US" sz="1200" b="1" dirty="0">
                          <a:solidFill>
                            <a:schemeClr val="tx1"/>
                          </a:solidFill>
                          <a:latin typeface="Times New Roman" panose="02020603050405020304" pitchFamily="18" charset="0"/>
                          <a:cs typeface="Times New Roman" panose="02020603050405020304" pitchFamily="18" charset="0"/>
                        </a:rPr>
                        <a:t>Parameters</a:t>
                      </a:r>
                      <a:endParaRPr lang="en-IN"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Formula</a:t>
                      </a:r>
                      <a:endParaRPr lang="en-IN"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Previous value</a:t>
                      </a:r>
                      <a:endParaRPr lang="en-IN"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Result value</a:t>
                      </a:r>
                      <a:endParaRPr lang="en-IN" sz="1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200" b="1" dirty="0">
                          <a:solidFill>
                            <a:schemeClr val="tx1"/>
                          </a:solidFill>
                          <a:latin typeface="Times New Roman" panose="02020603050405020304" pitchFamily="18" charset="0"/>
                          <a:cs typeface="Times New Roman" panose="02020603050405020304" pitchFamily="18" charset="0"/>
                        </a:rPr>
                        <a:t>Justification</a:t>
                      </a:r>
                      <a:endParaRPr lang="en-IN" sz="1200"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28687304"/>
                  </a:ext>
                </a:extLst>
              </a:tr>
              <a:tr h="1379293">
                <a:tc>
                  <a:txBody>
                    <a:bodyPr/>
                    <a:lstStyle/>
                    <a:p>
                      <a:r>
                        <a:rPr lang="en-US" sz="1200" b="1" dirty="0">
                          <a:latin typeface="Times New Roman" panose="02020603050405020304" pitchFamily="18" charset="0"/>
                          <a:cs typeface="Times New Roman" panose="02020603050405020304" pitchFamily="18" charset="0"/>
                        </a:rPr>
                        <a:t>RGB Mode of the Image</a:t>
                      </a:r>
                      <a:endParaRPr lang="en-IN" sz="1200" b="1" dirty="0">
                        <a:latin typeface="Times New Roman" panose="02020603050405020304" pitchFamily="18" charset="0"/>
                        <a:cs typeface="Times New Roman" panose="02020603050405020304" pitchFamily="18" charset="0"/>
                      </a:endParaRPr>
                    </a:p>
                  </a:txBody>
                  <a:tcPr/>
                </a:tc>
                <a:tc>
                  <a:txBody>
                    <a:bodyPr/>
                    <a:lstStyle/>
                    <a:p>
                      <a:endParaRPr lang="en-US"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We are only using RGB mode of the images in Image Steganography.</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In this project, we are also able to use </a:t>
                      </a:r>
                      <a:r>
                        <a:rPr lang="en-US" sz="1200" b="1" dirty="0">
                          <a:latin typeface="Times New Roman" panose="02020603050405020304" pitchFamily="18" charset="0"/>
                          <a:cs typeface="Times New Roman" panose="02020603050405020304" pitchFamily="18" charset="0"/>
                        </a:rPr>
                        <a:t>GREYSCALE, CMYK,RGBA</a:t>
                      </a:r>
                      <a:r>
                        <a:rPr lang="en-US" sz="1200" dirty="0">
                          <a:latin typeface="Times New Roman" panose="02020603050405020304" pitchFamily="18" charset="0"/>
                          <a:cs typeface="Times New Roman" panose="02020603050405020304" pitchFamily="18" charset="0"/>
                        </a:rPr>
                        <a:t> Modes of Images also</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We are using a function which converts the other forms of Image to RGB Mode of the Image</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98054570"/>
                  </a:ext>
                </a:extLst>
              </a:tr>
              <a:tr h="2303561">
                <a:tc>
                  <a:txBody>
                    <a:bodyPr/>
                    <a:lstStyle/>
                    <a:p>
                      <a:r>
                        <a:rPr lang="en-US" sz="1200" b="1" dirty="0">
                          <a:latin typeface="Times New Roman" panose="02020603050405020304" pitchFamily="18" charset="0"/>
                          <a:cs typeface="Times New Roman" panose="02020603050405020304" pitchFamily="18" charset="0"/>
                        </a:rPr>
                        <a:t>Camellia Cipher-256</a:t>
                      </a:r>
                      <a:endParaRPr lang="en-IN" sz="1200" b="1"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Using 256 bit Key</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Using only AES-256 or DES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Usage of Camellia Cipher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dirty="0">
                          <a:solidFill>
                            <a:schemeClr val="tx1"/>
                          </a:solidFill>
                          <a:effectLst/>
                          <a:latin typeface="Times New Roman" panose="02020603050405020304" pitchFamily="18" charset="0"/>
                          <a:ea typeface="+mn-ea"/>
                          <a:cs typeface="Times New Roman" panose="02020603050405020304" pitchFamily="18" charset="0"/>
                        </a:rPr>
                        <a:t>Camellia has efficiency in certain software implementations and flexibility in supporting multiple key sizes offer advantages in performance and adaptability and also provide enhanced resistance to side-channel attacks compared to AES, contributing to its perceived strength in certain security contexts.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5637708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52CE7E-1445-D54A-5EC5-216910FF7492}"/>
              </a:ext>
            </a:extLst>
          </p:cNvPr>
          <p:cNvGraphicFramePr>
            <a:graphicFrameLocks noGrp="1"/>
          </p:cNvGraphicFramePr>
          <p:nvPr>
            <p:extLst>
              <p:ext uri="{D42A27DB-BD31-4B8C-83A1-F6EECF244321}">
                <p14:modId xmlns:p14="http://schemas.microsoft.com/office/powerpoint/2010/main" val="2533256552"/>
              </p:ext>
            </p:extLst>
          </p:nvPr>
        </p:nvGraphicFramePr>
        <p:xfrm>
          <a:off x="471489" y="882650"/>
          <a:ext cx="8215312" cy="3594100"/>
        </p:xfrm>
        <a:graphic>
          <a:graphicData uri="http://schemas.openxmlformats.org/drawingml/2006/table">
            <a:tbl>
              <a:tblPr firstRow="1" bandRow="1"/>
              <a:tblGrid>
                <a:gridCol w="1555873">
                  <a:extLst>
                    <a:ext uri="{9D8B030D-6E8A-4147-A177-3AD203B41FA5}">
                      <a16:colId xmlns:a16="http://schemas.microsoft.com/office/drawing/2014/main" val="4066346301"/>
                    </a:ext>
                  </a:extLst>
                </a:gridCol>
                <a:gridCol w="1570906">
                  <a:extLst>
                    <a:ext uri="{9D8B030D-6E8A-4147-A177-3AD203B41FA5}">
                      <a16:colId xmlns:a16="http://schemas.microsoft.com/office/drawing/2014/main" val="1093735939"/>
                    </a:ext>
                  </a:extLst>
                </a:gridCol>
                <a:gridCol w="1354732">
                  <a:extLst>
                    <a:ext uri="{9D8B030D-6E8A-4147-A177-3AD203B41FA5}">
                      <a16:colId xmlns:a16="http://schemas.microsoft.com/office/drawing/2014/main" val="354645322"/>
                    </a:ext>
                  </a:extLst>
                </a:gridCol>
                <a:gridCol w="1752600">
                  <a:extLst>
                    <a:ext uri="{9D8B030D-6E8A-4147-A177-3AD203B41FA5}">
                      <a16:colId xmlns:a16="http://schemas.microsoft.com/office/drawing/2014/main" val="2086766456"/>
                    </a:ext>
                  </a:extLst>
                </a:gridCol>
                <a:gridCol w="1981201">
                  <a:extLst>
                    <a:ext uri="{9D8B030D-6E8A-4147-A177-3AD203B41FA5}">
                      <a16:colId xmlns:a16="http://schemas.microsoft.com/office/drawing/2014/main" val="4000887633"/>
                    </a:ext>
                  </a:extLst>
                </a:gridCol>
              </a:tblGrid>
              <a:tr h="1283607">
                <a:tc>
                  <a:txBody>
                    <a:bodyPr/>
                    <a:lstStyle/>
                    <a:p>
                      <a:endParaRPr lang="en-US" sz="1200" b="1"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BASE-64 Encoding</a:t>
                      </a:r>
                      <a:endParaRPr lang="en-IN" sz="1200" b="1" dirty="0">
                        <a:latin typeface="Times New Roman" panose="02020603050405020304" pitchFamily="18" charset="0"/>
                        <a:cs typeface="Times New Roman" panose="02020603050405020304" pitchFamily="18" charset="0"/>
                      </a:endParaRPr>
                    </a:p>
                  </a:txBody>
                  <a:tcPr/>
                </a:tc>
                <a:tc>
                  <a:txBody>
                    <a:bodyPr/>
                    <a:lstStyle/>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Mapping 6 bits to the corresponding BASE 64 characters</a:t>
                      </a:r>
                      <a:endParaRPr lang="en-IN" sz="1200" dirty="0">
                        <a:latin typeface="Times New Roman" panose="02020603050405020304" pitchFamily="18" charset="0"/>
                        <a:cs typeface="Times New Roman" panose="02020603050405020304" pitchFamily="18" charset="0"/>
                      </a:endParaRPr>
                    </a:p>
                  </a:txBody>
                  <a:tcPr/>
                </a:tc>
                <a:tc>
                  <a:txBody>
                    <a:bodyPr/>
                    <a:lstStyle/>
                    <a:p>
                      <a:endParaRPr lang="en-IN" sz="1200" dirty="0">
                        <a:latin typeface="Times New Roman" panose="02020603050405020304" pitchFamily="18" charset="0"/>
                        <a:cs typeface="Times New Roman" panose="02020603050405020304" pitchFamily="18" charset="0"/>
                      </a:endParaRPr>
                    </a:p>
                  </a:txBody>
                  <a:tcPr/>
                </a:tc>
                <a:tc>
                  <a:txBody>
                    <a:bodyPr/>
                    <a:lstStyle/>
                    <a:p>
                      <a:endParaRPr lang="en-US" sz="1200"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The result is in right format.</a:t>
                      </a:r>
                    </a:p>
                  </a:txBody>
                  <a:tcPr/>
                </a:tc>
                <a:tc>
                  <a:txBody>
                    <a:bodyPr/>
                    <a:lstStyle/>
                    <a:p>
                      <a:r>
                        <a:rPr lang="en-US" sz="1200" dirty="0">
                          <a:latin typeface="Times New Roman" panose="02020603050405020304" pitchFamily="18" charset="0"/>
                          <a:cs typeface="Times New Roman" panose="02020603050405020304" pitchFamily="18" charset="0"/>
                        </a:rPr>
                        <a:t>Does not promote Security but it is the right format to use while encoding when the errors arise during Special Characters or the Encoded Characters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4099693"/>
                  </a:ext>
                </a:extLst>
              </a:tr>
              <a:tr h="2310493">
                <a:tc>
                  <a:txBody>
                    <a:bodyPr/>
                    <a:lstStyle/>
                    <a:p>
                      <a:r>
                        <a:rPr lang="en-IN" sz="1200" b="1" dirty="0">
                          <a:latin typeface="Times New Roman" panose="02020603050405020304" pitchFamily="18" charset="0"/>
                          <a:cs typeface="Times New Roman" panose="02020603050405020304" pitchFamily="18" charset="0"/>
                        </a:rPr>
                        <a:t>Diffie Hellman Key Exchange</a:t>
                      </a:r>
                    </a:p>
                  </a:txBody>
                  <a:tcPr/>
                </a:tc>
                <a:tc>
                  <a:txBody>
                    <a:bodyPr/>
                    <a:lstStyle/>
                    <a:p>
                      <a:r>
                        <a:rPr lang="en-US" sz="1200" dirty="0">
                          <a:latin typeface="Times New Roman" panose="02020603050405020304" pitchFamily="18" charset="0"/>
                          <a:cs typeface="Times New Roman" panose="02020603050405020304" pitchFamily="18" charset="0"/>
                        </a:rPr>
                        <a:t> Key Exchange Algorithm</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Not used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dirty="0">
                          <a:solidFill>
                            <a:schemeClr val="tx1"/>
                          </a:solidFill>
                          <a:effectLst/>
                          <a:latin typeface="Times New Roman" panose="02020603050405020304" pitchFamily="18" charset="0"/>
                          <a:ea typeface="+mn-ea"/>
                          <a:cs typeface="Times New Roman" panose="02020603050405020304" pitchFamily="18" charset="0"/>
                        </a:rPr>
                        <a:t>The establishment of a shared secret key between two parties over an insecure communication channel, without the need for prior shared secrets. </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b="0" i="0" dirty="0">
                          <a:solidFill>
                            <a:schemeClr val="tx1"/>
                          </a:solidFill>
                          <a:effectLst/>
                          <a:latin typeface="Times New Roman" panose="02020603050405020304" pitchFamily="18" charset="0"/>
                          <a:ea typeface="+mn-ea"/>
                          <a:cs typeface="Times New Roman" panose="02020603050405020304" pitchFamily="18" charset="0"/>
                        </a:rPr>
                        <a:t>It is used in sender and receiver authentication because it allows both parties to verify each other's identity and ensures that the communication is secure from eavesdropping and tampering, thus providing mutual authentication and confidentiality.</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3722231"/>
                  </a:ext>
                </a:extLst>
              </a:tr>
            </a:tbl>
          </a:graphicData>
        </a:graphic>
      </p:graphicFrame>
      <p:sp>
        <p:nvSpPr>
          <p:cNvPr id="3" name="Footer Placeholder 2">
            <a:extLst>
              <a:ext uri="{FF2B5EF4-FFF2-40B4-BE49-F238E27FC236}">
                <a16:creationId xmlns:a16="http://schemas.microsoft.com/office/drawing/2014/main" id="{9842A479-9175-5F44-A371-E8C1EB9037B2}"/>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5" name="Slide Number Placeholder 4">
            <a:extLst>
              <a:ext uri="{FF2B5EF4-FFF2-40B4-BE49-F238E27FC236}">
                <a16:creationId xmlns:a16="http://schemas.microsoft.com/office/drawing/2014/main" id="{1B871BE6-5A99-2636-EE8B-C6EC5951DFB9}"/>
              </a:ext>
            </a:extLst>
          </p:cNvPr>
          <p:cNvSpPr>
            <a:spLocks noGrp="1"/>
          </p:cNvSpPr>
          <p:nvPr>
            <p:ph type="sldNum" sz="quarter" idx="7"/>
          </p:nvPr>
        </p:nvSpPr>
        <p:spPr>
          <a:xfrm>
            <a:off x="8447190" y="4801522"/>
            <a:ext cx="392009" cy="208628"/>
          </a:xfrm>
        </p:spPr>
        <p:txBody>
          <a:bodyPr/>
          <a:lstStyle/>
          <a:p>
            <a:pPr marL="97790">
              <a:lnSpc>
                <a:spcPct val="100000"/>
              </a:lnSpc>
              <a:spcBef>
                <a:spcPts val="30"/>
              </a:spcBef>
            </a:pPr>
            <a:fld id="{81D60167-4931-47E6-BA6A-407CBD079E47}" type="slidenum">
              <a:rPr lang="en-IN" spc="-50" smtClean="0">
                <a:latin typeface="Bookman Old Style"/>
                <a:cs typeface="Bookman Old Style"/>
              </a:rPr>
              <a:t>26</a:t>
            </a:fld>
            <a:endParaRPr lang="en-IN" spc="-50" dirty="0">
              <a:latin typeface="Bookman Old Style"/>
              <a:cs typeface="Bookman Old Style"/>
            </a:endParaRPr>
          </a:p>
        </p:txBody>
      </p:sp>
    </p:spTree>
    <p:extLst>
      <p:ext uri="{BB962C8B-B14F-4D97-AF65-F5344CB8AC3E}">
        <p14:creationId xmlns:p14="http://schemas.microsoft.com/office/powerpoint/2010/main" val="715591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308E3FB-A128-C4A9-4764-DEA8BB770315}"/>
              </a:ext>
            </a:extLst>
          </p:cNvPr>
          <p:cNvGraphicFramePr>
            <a:graphicFrameLocks noGrp="1"/>
          </p:cNvGraphicFramePr>
          <p:nvPr>
            <p:extLst>
              <p:ext uri="{D42A27DB-BD31-4B8C-83A1-F6EECF244321}">
                <p14:modId xmlns:p14="http://schemas.microsoft.com/office/powerpoint/2010/main" val="3497115360"/>
              </p:ext>
            </p:extLst>
          </p:nvPr>
        </p:nvGraphicFramePr>
        <p:xfrm>
          <a:off x="685801" y="759896"/>
          <a:ext cx="7543799" cy="4297680"/>
        </p:xfrm>
        <a:graphic>
          <a:graphicData uri="http://schemas.openxmlformats.org/drawingml/2006/table">
            <a:tbl>
              <a:tblPr firstRow="1" bandRow="1"/>
              <a:tblGrid>
                <a:gridCol w="1363155">
                  <a:extLst>
                    <a:ext uri="{9D8B030D-6E8A-4147-A177-3AD203B41FA5}">
                      <a16:colId xmlns:a16="http://schemas.microsoft.com/office/drawing/2014/main" val="205780895"/>
                    </a:ext>
                  </a:extLst>
                </a:gridCol>
                <a:gridCol w="1457962">
                  <a:extLst>
                    <a:ext uri="{9D8B030D-6E8A-4147-A177-3AD203B41FA5}">
                      <a16:colId xmlns:a16="http://schemas.microsoft.com/office/drawing/2014/main" val="1978574787"/>
                    </a:ext>
                  </a:extLst>
                </a:gridCol>
                <a:gridCol w="1257331">
                  <a:extLst>
                    <a:ext uri="{9D8B030D-6E8A-4147-A177-3AD203B41FA5}">
                      <a16:colId xmlns:a16="http://schemas.microsoft.com/office/drawing/2014/main" val="570972028"/>
                    </a:ext>
                  </a:extLst>
                </a:gridCol>
                <a:gridCol w="1626593">
                  <a:extLst>
                    <a:ext uri="{9D8B030D-6E8A-4147-A177-3AD203B41FA5}">
                      <a16:colId xmlns:a16="http://schemas.microsoft.com/office/drawing/2014/main" val="140446662"/>
                    </a:ext>
                  </a:extLst>
                </a:gridCol>
                <a:gridCol w="1838758">
                  <a:extLst>
                    <a:ext uri="{9D8B030D-6E8A-4147-A177-3AD203B41FA5}">
                      <a16:colId xmlns:a16="http://schemas.microsoft.com/office/drawing/2014/main" val="3203468597"/>
                    </a:ext>
                  </a:extLst>
                </a:gridCol>
              </a:tblGrid>
              <a:tr h="1629923">
                <a:tc>
                  <a:txBody>
                    <a:bodyPr/>
                    <a:lstStyle/>
                    <a:p>
                      <a:pPr algn="l"/>
                      <a:endParaRPr lang="en-US" sz="1100" b="1" dirty="0">
                        <a:latin typeface="Times New Roman" panose="02020603050405020304" pitchFamily="18" charset="0"/>
                        <a:cs typeface="Times New Roman" panose="02020603050405020304" pitchFamily="18" charset="0"/>
                      </a:endParaRPr>
                    </a:p>
                    <a:p>
                      <a:pPr algn="l"/>
                      <a:r>
                        <a:rPr lang="en-US" sz="1100" b="1" dirty="0">
                          <a:latin typeface="Times New Roman" panose="02020603050405020304" pitchFamily="18" charset="0"/>
                          <a:cs typeface="Times New Roman" panose="02020603050405020304" pitchFamily="18" charset="0"/>
                        </a:rPr>
                        <a:t>LZW Compression</a:t>
                      </a:r>
                    </a:p>
                  </a:txBody>
                  <a:tcPr/>
                </a:tc>
                <a:tc>
                  <a:txBody>
                    <a:bodyPr/>
                    <a:lstStyle/>
                    <a:p>
                      <a:pPr algn="l"/>
                      <a:r>
                        <a:rPr lang="en-US" sz="1100" b="0" i="0" dirty="0">
                          <a:solidFill>
                            <a:schemeClr val="tx1"/>
                          </a:solidFill>
                          <a:effectLst/>
                          <a:latin typeface="Times New Roman" panose="02020603050405020304" pitchFamily="18" charset="0"/>
                          <a:ea typeface="+mn-ea"/>
                          <a:cs typeface="Times New Roman" panose="02020603050405020304" pitchFamily="18" charset="0"/>
                        </a:rPr>
                        <a:t>The LZW (Lempel-Ziv-Welch) compression algorithm works by replacing repeated occurrences of data with references to a dictionary, thus reducing the overall size of the data. </a:t>
                      </a:r>
                      <a:endParaRPr lang="en-US" sz="1100" b="0" dirty="0">
                        <a:latin typeface="Times New Roman" panose="02020603050405020304" pitchFamily="18" charset="0"/>
                        <a:cs typeface="Times New Roman" panose="02020603050405020304" pitchFamily="18" charset="0"/>
                      </a:endParaRPr>
                    </a:p>
                  </a:txBody>
                  <a:tcPr/>
                </a:tc>
                <a:tc>
                  <a:txBody>
                    <a:bodyPr/>
                    <a:lstStyle/>
                    <a:p>
                      <a:pPr algn="l"/>
                      <a:r>
                        <a:rPr lang="en-IN" sz="1100" b="0">
                          <a:latin typeface="Times New Roman" panose="02020603050405020304" pitchFamily="18" charset="0"/>
                          <a:cs typeface="Times New Roman" panose="02020603050405020304" pitchFamily="18" charset="0"/>
                        </a:rPr>
                        <a:t>Not used</a:t>
                      </a:r>
                      <a:endParaRPr lang="en-IN" sz="1100" b="0" dirty="0">
                        <a:latin typeface="Times New Roman" panose="02020603050405020304" pitchFamily="18" charset="0"/>
                        <a:cs typeface="Times New Roman" panose="02020603050405020304" pitchFamily="18" charset="0"/>
                      </a:endParaRPr>
                    </a:p>
                  </a:txBody>
                  <a:tcPr/>
                </a:tc>
                <a:tc>
                  <a:txBody>
                    <a:bodyPr/>
                    <a:lstStyle/>
                    <a:p>
                      <a:pPr algn="l"/>
                      <a:r>
                        <a:rPr lang="en-US" sz="1100" b="0" i="0">
                          <a:solidFill>
                            <a:schemeClr val="tx1"/>
                          </a:solidFill>
                          <a:effectLst/>
                          <a:latin typeface="Times New Roman" panose="02020603050405020304" pitchFamily="18" charset="0"/>
                          <a:ea typeface="+mn-ea"/>
                          <a:cs typeface="Times New Roman" panose="02020603050405020304" pitchFamily="18" charset="0"/>
                        </a:rPr>
                        <a:t>LZW compression is a compressed version of the original data, which typically takes up less space. </a:t>
                      </a:r>
                      <a:endParaRPr lang="en-US" sz="1100" b="0" dirty="0">
                        <a:latin typeface="Times New Roman" panose="02020603050405020304" pitchFamily="18" charset="0"/>
                        <a:cs typeface="Times New Roman" panose="02020603050405020304" pitchFamily="18" charset="0"/>
                      </a:endParaRPr>
                    </a:p>
                  </a:txBody>
                  <a:tcPr/>
                </a:tc>
                <a:tc>
                  <a:txBody>
                    <a:bodyPr/>
                    <a:lstStyle/>
                    <a:p>
                      <a:pPr algn="l"/>
                      <a:r>
                        <a:rPr lang="en-US" sz="1100" b="0" i="0" dirty="0">
                          <a:solidFill>
                            <a:schemeClr val="tx1"/>
                          </a:solidFill>
                          <a:effectLst/>
                          <a:latin typeface="Times New Roman" panose="02020603050405020304" pitchFamily="18" charset="0"/>
                          <a:ea typeface="+mn-ea"/>
                          <a:cs typeface="Times New Roman" panose="02020603050405020304" pitchFamily="18" charset="0"/>
                        </a:rPr>
                        <a:t>Allows more text data to be encoded into the image without significantly increasing its size, thereby enhancing the capacity and stealthiness of the steganographic process.</a:t>
                      </a:r>
                    </a:p>
                    <a:p>
                      <a:pPr algn="l"/>
                      <a:endParaRPr lang="en-IN" sz="11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40150399"/>
                  </a:ext>
                </a:extLst>
              </a:tr>
              <a:tr h="1011677">
                <a:tc>
                  <a:txBody>
                    <a:bodyPr/>
                    <a:lstStyle/>
                    <a:p>
                      <a:pPr algn="l"/>
                      <a:r>
                        <a:rPr lang="en-US" sz="1100" b="1" dirty="0">
                          <a:latin typeface="Times New Roman" panose="02020603050405020304" pitchFamily="18" charset="0"/>
                          <a:cs typeface="Times New Roman" panose="02020603050405020304" pitchFamily="18" charset="0"/>
                        </a:rPr>
                        <a:t>PSNR (Peak Signal to Noise Ratio)</a:t>
                      </a:r>
                    </a:p>
                  </a:txBody>
                  <a:tcPr/>
                </a:tc>
                <a:tc>
                  <a:txBody>
                    <a:bodyPr/>
                    <a:lstStyle/>
                    <a:p>
                      <a:pPr algn="l"/>
                      <a:r>
                        <a:rPr lang="nn-NO" sz="1100" b="0" i="0" dirty="0">
                          <a:solidFill>
                            <a:schemeClr val="tx1"/>
                          </a:solidFill>
                          <a:effectLst/>
                          <a:latin typeface="Times New Roman" panose="02020603050405020304" pitchFamily="18" charset="0"/>
                          <a:cs typeface="Times New Roman" panose="02020603050405020304" pitchFamily="18" charset="0"/>
                        </a:rPr>
                        <a:t>10 * log10((peak^2) / MSE)</a:t>
                      </a:r>
                      <a:r>
                        <a:rPr lang="en-US" sz="1100" b="0" dirty="0">
                          <a:solidFill>
                            <a:schemeClr val="tx1"/>
                          </a:solidFill>
                          <a:latin typeface="Times New Roman" panose="02020603050405020304" pitchFamily="18" charset="0"/>
                          <a:cs typeface="Times New Roman" panose="02020603050405020304" pitchFamily="18" charset="0"/>
                        </a:rPr>
                        <a:t> </a:t>
                      </a:r>
                    </a:p>
                  </a:txBody>
                  <a:tcPr/>
                </a:tc>
                <a:tc>
                  <a:txBody>
                    <a:bodyPr/>
                    <a:lstStyle/>
                    <a:p>
                      <a:pPr algn="l"/>
                      <a:r>
                        <a:rPr lang="en-IN" sz="1100" b="0" dirty="0">
                          <a:latin typeface="Times New Roman" panose="02020603050405020304" pitchFamily="18" charset="0"/>
                          <a:cs typeface="Times New Roman" panose="02020603050405020304" pitchFamily="18" charset="0"/>
                        </a:rPr>
                        <a:t>Used</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Times New Roman" panose="02020603050405020304" pitchFamily="18" charset="0"/>
                          <a:cs typeface="Times New Roman" panose="02020603050405020304" pitchFamily="18" charset="0"/>
                        </a:rPr>
                        <a:t>PSNR values above 30 dB are generally considered high and indicative of good image quality.</a:t>
                      </a:r>
                      <a:endParaRPr lang="en-US" sz="1100" b="0" dirty="0">
                        <a:solidFill>
                          <a:schemeClr val="tx1"/>
                        </a:solidFill>
                        <a:latin typeface="Times New Roman" panose="02020603050405020304" pitchFamily="18" charset="0"/>
                        <a:cs typeface="Times New Roman" panose="02020603050405020304" pitchFamily="18" charset="0"/>
                      </a:endParaRPr>
                    </a:p>
                    <a:p>
                      <a:pPr algn="l"/>
                      <a:endParaRPr lang="en-US" sz="1100" b="0" dirty="0">
                        <a:latin typeface="Times New Roman" panose="02020603050405020304" pitchFamily="18" charset="0"/>
                        <a:cs typeface="Times New Roman" panose="02020603050405020304" pitchFamily="18" charset="0"/>
                      </a:endParaRPr>
                    </a:p>
                  </a:txBody>
                  <a:tcPr/>
                </a:tc>
                <a:tc>
                  <a:txBody>
                    <a:bodyPr/>
                    <a:lstStyle/>
                    <a:p>
                      <a:pPr algn="l"/>
                      <a:r>
                        <a:rPr lang="en-US" sz="1100" b="0" i="0" dirty="0">
                          <a:solidFill>
                            <a:srgbClr val="0D0D0D"/>
                          </a:solidFill>
                          <a:effectLst/>
                          <a:latin typeface="Times New Roman" panose="02020603050405020304" pitchFamily="18" charset="0"/>
                          <a:cs typeface="Times New Roman" panose="02020603050405020304" pitchFamily="18" charset="0"/>
                        </a:rPr>
                        <a:t>The reconstructed image closely matches the original, resulting in high similarity between corresponding pixels. This leads to high PSNR Value.</a:t>
                      </a:r>
                      <a:endParaRPr lang="en-IN" sz="11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7189760"/>
                  </a:ext>
                </a:extLst>
              </a:tr>
              <a:tr h="1320800">
                <a:tc>
                  <a:txBody>
                    <a:bodyPr/>
                    <a:lstStyle/>
                    <a:p>
                      <a:pPr algn="l"/>
                      <a:r>
                        <a:rPr lang="en-US" sz="1100" b="1" dirty="0">
                          <a:latin typeface="Times New Roman" panose="02020603050405020304" pitchFamily="18" charset="0"/>
                          <a:cs typeface="Times New Roman" panose="02020603050405020304" pitchFamily="18" charset="0"/>
                        </a:rPr>
                        <a:t>MSE (Mean Squared Error)</a:t>
                      </a:r>
                    </a:p>
                  </a:txBody>
                  <a:tcPr/>
                </a:tc>
                <a:tc>
                  <a:txBody>
                    <a:bodyPr/>
                    <a:lstStyle/>
                    <a:p>
                      <a:pPr algn="l"/>
                      <a:r>
                        <a:rPr lang="en-IN" sz="1100" b="0" i="0" dirty="0">
                          <a:solidFill>
                            <a:schemeClr val="tx1"/>
                          </a:solidFill>
                          <a:effectLst/>
                          <a:latin typeface="Times New Roman" panose="02020603050405020304" pitchFamily="18" charset="0"/>
                          <a:cs typeface="Times New Roman" panose="02020603050405020304" pitchFamily="18" charset="0"/>
                        </a:rPr>
                        <a:t>(1 / (m * n)) * </a:t>
                      </a:r>
                      <a:r>
                        <a:rPr lang="el-GR" sz="1100" b="0" i="0" dirty="0">
                          <a:solidFill>
                            <a:schemeClr val="tx1"/>
                          </a:solidFill>
                          <a:effectLst/>
                          <a:latin typeface="Times New Roman" panose="02020603050405020304" pitchFamily="18" charset="0"/>
                          <a:cs typeface="Times New Roman" panose="02020603050405020304" pitchFamily="18" charset="0"/>
                        </a:rPr>
                        <a:t>Σ(Σ(</a:t>
                      </a:r>
                      <a:r>
                        <a:rPr lang="en-IN" sz="1100" b="0" i="0" dirty="0">
                          <a:solidFill>
                            <a:schemeClr val="tx1"/>
                          </a:solidFill>
                          <a:effectLst/>
                          <a:latin typeface="Times New Roman" panose="02020603050405020304" pitchFamily="18" charset="0"/>
                          <a:cs typeface="Times New Roman" panose="02020603050405020304" pitchFamily="18" charset="0"/>
                        </a:rPr>
                        <a:t>I(x, y) - K(x, y))^2) </a:t>
                      </a:r>
                      <a:endParaRPr lang="en-US" sz="11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l"/>
                      <a:r>
                        <a:rPr lang="en-IN" sz="1100" b="0" dirty="0">
                          <a:latin typeface="Times New Roman" panose="02020603050405020304" pitchFamily="18" charset="0"/>
                          <a:cs typeface="Times New Roman" panose="02020603050405020304" pitchFamily="18" charset="0"/>
                        </a:rPr>
                        <a:t>Used</a:t>
                      </a:r>
                    </a:p>
                  </a:txBody>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100" b="0" i="0" dirty="0">
                          <a:solidFill>
                            <a:schemeClr val="tx1"/>
                          </a:solidFill>
                          <a:effectLst/>
                          <a:latin typeface="Times New Roman" panose="02020603050405020304" pitchFamily="18" charset="0"/>
                          <a:cs typeface="Times New Roman" panose="02020603050405020304" pitchFamily="18" charset="0"/>
                        </a:rPr>
                        <a:t>MSE measures the average squared difference between the pixel values of the original image and encoded image.</a:t>
                      </a:r>
                    </a:p>
                    <a:p>
                      <a:pPr algn="l"/>
                      <a:endParaRPr lang="en-US" sz="1100" b="0" dirty="0">
                        <a:latin typeface="Times New Roman" panose="02020603050405020304" pitchFamily="18" charset="0"/>
                        <a:cs typeface="Times New Roman" panose="02020603050405020304" pitchFamily="18" charset="0"/>
                      </a:endParaRPr>
                    </a:p>
                  </a:txBody>
                  <a:tcPr/>
                </a:tc>
                <a:tc>
                  <a:txBody>
                    <a:bodyPr/>
                    <a:lstStyle/>
                    <a:p>
                      <a:pPr algn="l"/>
                      <a:r>
                        <a:rPr lang="en-US" sz="1100" b="0" i="0" dirty="0">
                          <a:solidFill>
                            <a:srgbClr val="0D0D0D"/>
                          </a:solidFill>
                          <a:effectLst/>
                          <a:latin typeface="Times New Roman" panose="02020603050405020304" pitchFamily="18" charset="0"/>
                          <a:cs typeface="Times New Roman" panose="02020603050405020304" pitchFamily="18" charset="0"/>
                        </a:rPr>
                        <a:t>The reconstructed image closely matches the original, resulting in high similarity between corresponding pixels. This leads to a low MSE because there is minimal difference between pixels</a:t>
                      </a:r>
                      <a:endParaRPr lang="en-IN" sz="11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9552113"/>
                  </a:ext>
                </a:extLst>
              </a:tr>
            </a:tbl>
          </a:graphicData>
        </a:graphic>
      </p:graphicFrame>
      <p:sp>
        <p:nvSpPr>
          <p:cNvPr id="3" name="Footer Placeholder 2">
            <a:extLst>
              <a:ext uri="{FF2B5EF4-FFF2-40B4-BE49-F238E27FC236}">
                <a16:creationId xmlns:a16="http://schemas.microsoft.com/office/drawing/2014/main" id="{73D39451-D52F-E526-0F50-467AFE71ED0D}"/>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4" name="Slide Number Placeholder 3">
            <a:extLst>
              <a:ext uri="{FF2B5EF4-FFF2-40B4-BE49-F238E27FC236}">
                <a16:creationId xmlns:a16="http://schemas.microsoft.com/office/drawing/2014/main" id="{F6FB9A3E-82C9-3827-FE1E-7674013503DF}"/>
              </a:ext>
            </a:extLst>
          </p:cNvPr>
          <p:cNvSpPr>
            <a:spLocks noGrp="1"/>
          </p:cNvSpPr>
          <p:nvPr>
            <p:ph type="sldNum" sz="quarter" idx="7"/>
          </p:nvPr>
        </p:nvSpPr>
        <p:spPr>
          <a:xfrm>
            <a:off x="8447190" y="4801522"/>
            <a:ext cx="468209" cy="56228"/>
          </a:xfrm>
        </p:spPr>
        <p:txBody>
          <a:bodyPr/>
          <a:lstStyle/>
          <a:p>
            <a:pPr marL="97790">
              <a:lnSpc>
                <a:spcPct val="100000"/>
              </a:lnSpc>
              <a:spcBef>
                <a:spcPts val="30"/>
              </a:spcBef>
            </a:pPr>
            <a:fld id="{81D60167-4931-47E6-BA6A-407CBD079E47}" type="slidenum">
              <a:rPr lang="en-IN" spc="-50" smtClean="0">
                <a:latin typeface="Bookman Old Style"/>
                <a:cs typeface="Bookman Old Style"/>
              </a:rPr>
              <a:t>27</a:t>
            </a:fld>
            <a:endParaRPr lang="en-IN" spc="-50" dirty="0">
              <a:latin typeface="Bookman Old Style"/>
              <a:cs typeface="Bookman Old Style"/>
            </a:endParaRPr>
          </a:p>
        </p:txBody>
      </p:sp>
    </p:spTree>
    <p:extLst>
      <p:ext uri="{BB962C8B-B14F-4D97-AF65-F5344CB8AC3E}">
        <p14:creationId xmlns:p14="http://schemas.microsoft.com/office/powerpoint/2010/main" val="3064133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2A44-6FD4-9FA0-0520-0966792C5B97}"/>
              </a:ext>
            </a:extLst>
          </p:cNvPr>
          <p:cNvSpPr/>
          <p:nvPr/>
        </p:nvSpPr>
        <p:spPr>
          <a:xfrm>
            <a:off x="1650368" y="2110085"/>
            <a:ext cx="5843266" cy="1446550"/>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sz="8800" b="1" dirty="0">
                <a:ln w="9525">
                  <a:solidFill>
                    <a:schemeClr val="bg1"/>
                  </a:solidFill>
                  <a:prstDash val="solid"/>
                </a:ln>
                <a:solidFill>
                  <a:schemeClr val="tx1"/>
                </a:solidFill>
                <a:effectLst>
                  <a:outerShdw blurRad="12700" dist="38100" dir="2700000" algn="tl" rotWithShape="0">
                    <a:schemeClr val="bg1">
                      <a:lumMod val="50000"/>
                    </a:schemeClr>
                  </a:outerShdw>
                </a:effectLst>
              </a:rPr>
              <a:t>THANK YOU</a:t>
            </a:r>
          </a:p>
        </p:txBody>
      </p:sp>
      <p:sp>
        <p:nvSpPr>
          <p:cNvPr id="3" name="Footer Placeholder 2">
            <a:extLst>
              <a:ext uri="{FF2B5EF4-FFF2-40B4-BE49-F238E27FC236}">
                <a16:creationId xmlns:a16="http://schemas.microsoft.com/office/drawing/2014/main" id="{0632E812-4442-58BF-7DD5-BA2D1E9F34AF}"/>
              </a:ext>
            </a:extLst>
          </p:cNvPr>
          <p:cNvSpPr>
            <a:spLocks noGrp="1"/>
          </p:cNvSpPr>
          <p:nvPr>
            <p:ph type="ftr" idx="11"/>
          </p:nvPr>
        </p:nvSpPr>
        <p:spPr/>
        <p:txBody>
          <a:bodyPr/>
          <a:lstStyle/>
          <a:p>
            <a:r>
              <a:rPr lang="en-US"/>
              <a:t>Department of Computer Science and Engineering</a:t>
            </a:r>
          </a:p>
        </p:txBody>
      </p:sp>
      <p:sp>
        <p:nvSpPr>
          <p:cNvPr id="4" name="Slide Number Placeholder 3">
            <a:extLst>
              <a:ext uri="{FF2B5EF4-FFF2-40B4-BE49-F238E27FC236}">
                <a16:creationId xmlns:a16="http://schemas.microsoft.com/office/drawing/2014/main" id="{4B6D2D81-9CE3-619F-6D99-8E39863C02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192572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389585" y="4684196"/>
            <a:ext cx="23653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Department</a:t>
            </a:r>
            <a:r>
              <a:rPr sz="1200" spc="-30" dirty="0">
                <a:solidFill>
                  <a:srgbClr val="888888"/>
                </a:solidFill>
                <a:latin typeface="Calibri"/>
                <a:cs typeface="Calibri"/>
              </a:rPr>
              <a:t> </a:t>
            </a:r>
            <a:r>
              <a:rPr sz="1200" dirty="0">
                <a:solidFill>
                  <a:srgbClr val="888888"/>
                </a:solidFill>
                <a:latin typeface="Calibri"/>
                <a:cs typeface="Calibri"/>
              </a:rPr>
              <a:t>of</a:t>
            </a:r>
            <a:r>
              <a:rPr sz="1200" spc="-25" dirty="0">
                <a:solidFill>
                  <a:srgbClr val="888888"/>
                </a:solidFill>
                <a:latin typeface="Calibri"/>
                <a:cs typeface="Calibri"/>
              </a:rPr>
              <a:t> </a:t>
            </a:r>
            <a:r>
              <a:rPr sz="1200" dirty="0">
                <a:solidFill>
                  <a:srgbClr val="888888"/>
                </a:solidFill>
                <a:latin typeface="Calibri"/>
                <a:cs typeface="Calibri"/>
              </a:rPr>
              <a:t>Computer</a:t>
            </a:r>
            <a:r>
              <a:rPr sz="1200" spc="-30" dirty="0">
                <a:solidFill>
                  <a:srgbClr val="888888"/>
                </a:solidFill>
                <a:latin typeface="Calibri"/>
                <a:cs typeface="Calibri"/>
              </a:rPr>
              <a:t> </a:t>
            </a:r>
            <a:r>
              <a:rPr sz="1200" dirty="0">
                <a:solidFill>
                  <a:srgbClr val="888888"/>
                </a:solidFill>
                <a:latin typeface="Calibri"/>
                <a:cs typeface="Calibri"/>
              </a:rPr>
              <a:t>Science</a:t>
            </a:r>
            <a:r>
              <a:rPr sz="1200" spc="-25" dirty="0">
                <a:solidFill>
                  <a:srgbClr val="888888"/>
                </a:solidFill>
                <a:latin typeface="Calibri"/>
                <a:cs typeface="Calibri"/>
              </a:rPr>
              <a:t> and</a:t>
            </a:r>
            <a:endParaRPr sz="1200">
              <a:latin typeface="Calibri"/>
              <a:cs typeface="Calibri"/>
            </a:endParaRPr>
          </a:p>
        </p:txBody>
      </p:sp>
      <p:sp>
        <p:nvSpPr>
          <p:cNvPr id="6" name="object 6"/>
          <p:cNvSpPr txBox="1"/>
          <p:nvPr/>
        </p:nvSpPr>
        <p:spPr>
          <a:xfrm>
            <a:off x="4192884" y="4912796"/>
            <a:ext cx="758825" cy="177800"/>
          </a:xfrm>
          <a:prstGeom prst="rect">
            <a:avLst/>
          </a:prstGeom>
        </p:spPr>
        <p:txBody>
          <a:bodyPr vert="horz" wrap="square" lIns="0" tIns="0" rIns="0" bIns="0" rtlCol="0">
            <a:spAutoFit/>
          </a:bodyPr>
          <a:lstStyle/>
          <a:p>
            <a:pPr marL="12700">
              <a:lnSpc>
                <a:spcPts val="1240"/>
              </a:lnSpc>
            </a:pPr>
            <a:r>
              <a:rPr sz="1200" spc="-10" dirty="0">
                <a:solidFill>
                  <a:srgbClr val="888888"/>
                </a:solidFill>
                <a:latin typeface="Calibri"/>
                <a:cs typeface="Calibri"/>
              </a:rPr>
              <a:t>Engineering</a:t>
            </a:r>
            <a:endParaRPr sz="1200">
              <a:latin typeface="Calibri"/>
              <a:cs typeface="Calibri"/>
            </a:endParaRPr>
          </a:p>
        </p:txBody>
      </p:sp>
      <p:sp>
        <p:nvSpPr>
          <p:cNvPr id="3" name="object 3"/>
          <p:cNvSpPr txBox="1"/>
          <p:nvPr/>
        </p:nvSpPr>
        <p:spPr>
          <a:xfrm>
            <a:off x="8532568" y="4792667"/>
            <a:ext cx="120014"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88888"/>
                </a:solidFill>
                <a:latin typeface="Bookman Old Style"/>
                <a:cs typeface="Bookman Old Style"/>
              </a:rPr>
              <a:t>4</a:t>
            </a:r>
            <a:endParaRPr sz="1200">
              <a:latin typeface="Bookman Old Style"/>
              <a:cs typeface="Bookman Old Style"/>
            </a:endParaRPr>
          </a:p>
        </p:txBody>
      </p:sp>
      <p:sp>
        <p:nvSpPr>
          <p:cNvPr id="4" name="object 4"/>
          <p:cNvSpPr txBox="1">
            <a:spLocks noGrp="1"/>
          </p:cNvSpPr>
          <p:nvPr>
            <p:ph type="title"/>
          </p:nvPr>
        </p:nvSpPr>
        <p:spPr>
          <a:prstGeom prst="rect">
            <a:avLst/>
          </a:prstGeom>
        </p:spPr>
        <p:txBody>
          <a:bodyPr vert="horz" wrap="square" lIns="0" tIns="229682" rIns="0" bIns="0" rtlCol="0">
            <a:spAutoFit/>
          </a:bodyPr>
          <a:lstStyle/>
          <a:p>
            <a:pPr marL="708660">
              <a:lnSpc>
                <a:spcPct val="100000"/>
              </a:lnSpc>
              <a:spcBef>
                <a:spcPts val="100"/>
              </a:spcBef>
            </a:pPr>
            <a:r>
              <a:rPr dirty="0"/>
              <a:t>Problem</a:t>
            </a:r>
            <a:r>
              <a:rPr spc="-105" dirty="0"/>
              <a:t> </a:t>
            </a:r>
            <a:r>
              <a:rPr spc="-10" dirty="0"/>
              <a:t>Statement</a:t>
            </a:r>
          </a:p>
        </p:txBody>
      </p:sp>
      <p:sp>
        <p:nvSpPr>
          <p:cNvPr id="5" name="object 5"/>
          <p:cNvSpPr txBox="1"/>
          <p:nvPr/>
        </p:nvSpPr>
        <p:spPr>
          <a:xfrm>
            <a:off x="443228" y="836123"/>
            <a:ext cx="8257543" cy="3586879"/>
          </a:xfrm>
          <a:prstGeom prst="rect">
            <a:avLst/>
          </a:prstGeom>
        </p:spPr>
        <p:txBody>
          <a:bodyPr vert="horz" wrap="square" lIns="0" tIns="19685" rIns="0" bIns="0" rtlCol="0">
            <a:spAutoFit/>
          </a:bodyPr>
          <a:lstStyle/>
          <a:p>
            <a:pPr marL="12700" marR="5080" indent="2217420" algn="just">
              <a:lnSpc>
                <a:spcPct val="150000"/>
              </a:lnSpc>
              <a:spcBef>
                <a:spcPts val="155"/>
              </a:spcBef>
            </a:pPr>
            <a:r>
              <a:rPr sz="1300" dirty="0">
                <a:latin typeface="Bookman Old Style"/>
                <a:cs typeface="Bookman Old Style"/>
              </a:rPr>
              <a:t>This</a:t>
            </a:r>
            <a:r>
              <a:rPr sz="1300" spc="-20" dirty="0">
                <a:latin typeface="Bookman Old Style"/>
                <a:cs typeface="Bookman Old Style"/>
              </a:rPr>
              <a:t> </a:t>
            </a:r>
            <a:r>
              <a:rPr sz="1300" dirty="0">
                <a:latin typeface="Bookman Old Style"/>
                <a:cs typeface="Bookman Old Style"/>
              </a:rPr>
              <a:t>project</a:t>
            </a:r>
            <a:r>
              <a:rPr sz="1300" spc="-10" dirty="0">
                <a:latin typeface="Bookman Old Style"/>
                <a:cs typeface="Bookman Old Style"/>
              </a:rPr>
              <a:t> </a:t>
            </a:r>
            <a:r>
              <a:rPr sz="1300" dirty="0">
                <a:latin typeface="Bookman Old Style"/>
                <a:cs typeface="Bookman Old Style"/>
              </a:rPr>
              <a:t>addresses</a:t>
            </a:r>
            <a:r>
              <a:rPr sz="1300" spc="-15" dirty="0">
                <a:latin typeface="Bookman Old Style"/>
                <a:cs typeface="Bookman Old Style"/>
              </a:rPr>
              <a:t> </a:t>
            </a:r>
            <a:r>
              <a:rPr sz="1300" dirty="0">
                <a:latin typeface="Bookman Old Style"/>
                <a:cs typeface="Bookman Old Style"/>
              </a:rPr>
              <a:t>a</a:t>
            </a:r>
            <a:r>
              <a:rPr sz="1300" spc="-10" dirty="0">
                <a:latin typeface="Bookman Old Style"/>
                <a:cs typeface="Bookman Old Style"/>
              </a:rPr>
              <a:t> </a:t>
            </a:r>
            <a:r>
              <a:rPr sz="1300" dirty="0">
                <a:latin typeface="Bookman Old Style"/>
                <a:cs typeface="Bookman Old Style"/>
              </a:rPr>
              <a:t>key</a:t>
            </a:r>
            <a:r>
              <a:rPr sz="1300" spc="-20" dirty="0">
                <a:latin typeface="Bookman Old Style"/>
                <a:cs typeface="Bookman Old Style"/>
              </a:rPr>
              <a:t> </a:t>
            </a:r>
            <a:r>
              <a:rPr sz="1300" dirty="0">
                <a:latin typeface="Bookman Old Style"/>
                <a:cs typeface="Bookman Old Style"/>
              </a:rPr>
              <a:t>challenge</a:t>
            </a:r>
            <a:r>
              <a:rPr sz="1300" spc="-15" dirty="0">
                <a:latin typeface="Bookman Old Style"/>
                <a:cs typeface="Bookman Old Style"/>
              </a:rPr>
              <a:t> </a:t>
            </a:r>
            <a:r>
              <a:rPr sz="1300" dirty="0">
                <a:latin typeface="Bookman Old Style"/>
                <a:cs typeface="Bookman Old Style"/>
              </a:rPr>
              <a:t>in</a:t>
            </a:r>
            <a:r>
              <a:rPr sz="1300" spc="-10" dirty="0">
                <a:latin typeface="Bookman Old Style"/>
                <a:cs typeface="Bookman Old Style"/>
              </a:rPr>
              <a:t> steganography, </a:t>
            </a:r>
            <a:r>
              <a:rPr sz="1300" dirty="0">
                <a:latin typeface="Bookman Old Style"/>
                <a:cs typeface="Bookman Old Style"/>
              </a:rPr>
              <a:t>which</a:t>
            </a:r>
            <a:r>
              <a:rPr sz="1300" spc="-20" dirty="0">
                <a:latin typeface="Bookman Old Style"/>
                <a:cs typeface="Bookman Old Style"/>
              </a:rPr>
              <a:t> </a:t>
            </a:r>
            <a:r>
              <a:rPr sz="1300" dirty="0">
                <a:latin typeface="Bookman Old Style"/>
                <a:cs typeface="Bookman Old Style"/>
              </a:rPr>
              <a:t>is</a:t>
            </a:r>
            <a:r>
              <a:rPr sz="1300" spc="-20" dirty="0">
                <a:latin typeface="Bookman Old Style"/>
                <a:cs typeface="Bookman Old Style"/>
              </a:rPr>
              <a:t> </a:t>
            </a:r>
            <a:r>
              <a:rPr sz="1300" dirty="0">
                <a:latin typeface="Bookman Old Style"/>
                <a:cs typeface="Bookman Old Style"/>
              </a:rPr>
              <a:t>the</a:t>
            </a:r>
            <a:r>
              <a:rPr sz="1300" spc="-20" dirty="0">
                <a:latin typeface="Bookman Old Style"/>
                <a:cs typeface="Bookman Old Style"/>
              </a:rPr>
              <a:t> </a:t>
            </a:r>
            <a:r>
              <a:rPr sz="1300" dirty="0">
                <a:latin typeface="Bookman Old Style"/>
                <a:cs typeface="Bookman Old Style"/>
              </a:rPr>
              <a:t>lack</a:t>
            </a:r>
            <a:r>
              <a:rPr sz="1300" spc="-20" dirty="0">
                <a:latin typeface="Bookman Old Style"/>
                <a:cs typeface="Bookman Old Style"/>
              </a:rPr>
              <a:t> </a:t>
            </a:r>
            <a:r>
              <a:rPr sz="1300" dirty="0">
                <a:latin typeface="Bookman Old Style"/>
                <a:cs typeface="Bookman Old Style"/>
              </a:rPr>
              <a:t>of</a:t>
            </a:r>
            <a:r>
              <a:rPr sz="1300" spc="-20" dirty="0">
                <a:latin typeface="Bookman Old Style"/>
                <a:cs typeface="Bookman Old Style"/>
              </a:rPr>
              <a:t> </a:t>
            </a:r>
            <a:r>
              <a:rPr sz="1300" dirty="0">
                <a:latin typeface="Bookman Old Style"/>
                <a:cs typeface="Bookman Old Style"/>
              </a:rPr>
              <a:t>a</a:t>
            </a:r>
            <a:r>
              <a:rPr sz="1300" spc="-15" dirty="0">
                <a:latin typeface="Bookman Old Style"/>
                <a:cs typeface="Bookman Old Style"/>
              </a:rPr>
              <a:t> </a:t>
            </a:r>
            <a:r>
              <a:rPr sz="1300" dirty="0">
                <a:latin typeface="Bookman Old Style"/>
                <a:cs typeface="Bookman Old Style"/>
              </a:rPr>
              <a:t>universally</a:t>
            </a:r>
            <a:r>
              <a:rPr sz="1300" spc="-25" dirty="0">
                <a:latin typeface="Bookman Old Style"/>
                <a:cs typeface="Bookman Old Style"/>
              </a:rPr>
              <a:t> </a:t>
            </a:r>
            <a:r>
              <a:rPr sz="1300" dirty="0">
                <a:latin typeface="Bookman Old Style"/>
                <a:cs typeface="Bookman Old Style"/>
              </a:rPr>
              <a:t>effective</a:t>
            </a:r>
            <a:r>
              <a:rPr sz="1300" spc="-20" dirty="0">
                <a:latin typeface="Bookman Old Style"/>
                <a:cs typeface="Bookman Old Style"/>
              </a:rPr>
              <a:t> </a:t>
            </a:r>
            <a:r>
              <a:rPr sz="1300" dirty="0">
                <a:latin typeface="Bookman Old Style"/>
                <a:cs typeface="Bookman Old Style"/>
              </a:rPr>
              <a:t>method</a:t>
            </a:r>
            <a:r>
              <a:rPr sz="1300" spc="-20" dirty="0">
                <a:latin typeface="Bookman Old Style"/>
                <a:cs typeface="Bookman Old Style"/>
              </a:rPr>
              <a:t> </a:t>
            </a:r>
            <a:r>
              <a:rPr sz="1300" dirty="0">
                <a:latin typeface="Bookman Old Style"/>
                <a:cs typeface="Bookman Old Style"/>
              </a:rPr>
              <a:t>for</a:t>
            </a:r>
            <a:r>
              <a:rPr sz="1300" spc="-20" dirty="0">
                <a:latin typeface="Bookman Old Style"/>
                <a:cs typeface="Bookman Old Style"/>
              </a:rPr>
              <a:t> </a:t>
            </a:r>
            <a:r>
              <a:rPr sz="1300" dirty="0">
                <a:latin typeface="Bookman Old Style"/>
                <a:cs typeface="Bookman Old Style"/>
              </a:rPr>
              <a:t>assessing</a:t>
            </a:r>
            <a:r>
              <a:rPr sz="1300" spc="-20" dirty="0">
                <a:latin typeface="Bookman Old Style"/>
                <a:cs typeface="Bookman Old Style"/>
              </a:rPr>
              <a:t> </a:t>
            </a:r>
            <a:r>
              <a:rPr sz="1300" dirty="0">
                <a:latin typeface="Bookman Old Style"/>
                <a:cs typeface="Bookman Old Style"/>
              </a:rPr>
              <a:t>content</a:t>
            </a:r>
            <a:r>
              <a:rPr sz="1300" spc="-15" dirty="0">
                <a:latin typeface="Bookman Old Style"/>
                <a:cs typeface="Bookman Old Style"/>
              </a:rPr>
              <a:t> </a:t>
            </a:r>
            <a:r>
              <a:rPr sz="1300" spc="-10" dirty="0">
                <a:latin typeface="Bookman Old Style"/>
                <a:cs typeface="Bookman Old Style"/>
              </a:rPr>
              <a:t>similarity</a:t>
            </a:r>
            <a:r>
              <a:rPr sz="1300" spc="500" dirty="0">
                <a:latin typeface="Bookman Old Style"/>
                <a:cs typeface="Bookman Old Style"/>
              </a:rPr>
              <a:t> </a:t>
            </a:r>
            <a:r>
              <a:rPr sz="1300" dirty="0">
                <a:latin typeface="Bookman Old Style"/>
                <a:cs typeface="Bookman Old Style"/>
              </a:rPr>
              <a:t>across</a:t>
            </a:r>
            <a:r>
              <a:rPr sz="1300" spc="-25" dirty="0">
                <a:latin typeface="Bookman Old Style"/>
                <a:cs typeface="Bookman Old Style"/>
              </a:rPr>
              <a:t> </a:t>
            </a:r>
            <a:r>
              <a:rPr sz="1300" dirty="0">
                <a:latin typeface="Bookman Old Style"/>
                <a:cs typeface="Bookman Old Style"/>
              </a:rPr>
              <a:t>diverse</a:t>
            </a:r>
            <a:r>
              <a:rPr sz="1300" spc="-25" dirty="0">
                <a:latin typeface="Bookman Old Style"/>
                <a:cs typeface="Bookman Old Style"/>
              </a:rPr>
              <a:t> </a:t>
            </a:r>
            <a:r>
              <a:rPr sz="1300" dirty="0">
                <a:latin typeface="Bookman Old Style"/>
                <a:cs typeface="Bookman Old Style"/>
              </a:rPr>
              <a:t>image</a:t>
            </a:r>
            <a:r>
              <a:rPr sz="1300" spc="-20" dirty="0">
                <a:latin typeface="Bookman Old Style"/>
                <a:cs typeface="Bookman Old Style"/>
              </a:rPr>
              <a:t> </a:t>
            </a:r>
            <a:r>
              <a:rPr sz="1300" dirty="0">
                <a:latin typeface="Bookman Old Style"/>
                <a:cs typeface="Bookman Old Style"/>
              </a:rPr>
              <a:t>collections.</a:t>
            </a:r>
            <a:r>
              <a:rPr sz="1300" spc="-25" dirty="0">
                <a:latin typeface="Bookman Old Style"/>
                <a:cs typeface="Bookman Old Style"/>
              </a:rPr>
              <a:t> </a:t>
            </a:r>
            <a:r>
              <a:rPr sz="1300" dirty="0">
                <a:latin typeface="Bookman Old Style"/>
                <a:cs typeface="Bookman Old Style"/>
              </a:rPr>
              <a:t>Previous</a:t>
            </a:r>
            <a:r>
              <a:rPr sz="1300" spc="-20" dirty="0">
                <a:latin typeface="Bookman Old Style"/>
                <a:cs typeface="Bookman Old Style"/>
              </a:rPr>
              <a:t> </a:t>
            </a:r>
            <a:r>
              <a:rPr sz="1300" dirty="0">
                <a:latin typeface="Bookman Old Style"/>
                <a:cs typeface="Bookman Old Style"/>
              </a:rPr>
              <a:t>studies</a:t>
            </a:r>
            <a:r>
              <a:rPr sz="1300" spc="-25" dirty="0">
                <a:latin typeface="Bookman Old Style"/>
                <a:cs typeface="Bookman Old Style"/>
              </a:rPr>
              <a:t> </a:t>
            </a:r>
            <a:r>
              <a:rPr sz="1300" dirty="0">
                <a:latin typeface="Bookman Old Style"/>
                <a:cs typeface="Bookman Old Style"/>
              </a:rPr>
              <a:t>often</a:t>
            </a:r>
            <a:r>
              <a:rPr sz="1300" spc="-15" dirty="0">
                <a:latin typeface="Bookman Old Style"/>
                <a:cs typeface="Bookman Old Style"/>
              </a:rPr>
              <a:t> </a:t>
            </a:r>
            <a:r>
              <a:rPr sz="1300" dirty="0">
                <a:latin typeface="Bookman Old Style"/>
                <a:cs typeface="Bookman Old Style"/>
              </a:rPr>
              <a:t>lacked</a:t>
            </a:r>
            <a:r>
              <a:rPr sz="1300" spc="-25" dirty="0">
                <a:latin typeface="Bookman Old Style"/>
                <a:cs typeface="Bookman Old Style"/>
              </a:rPr>
              <a:t> </a:t>
            </a:r>
            <a:r>
              <a:rPr sz="1300" dirty="0">
                <a:latin typeface="Bookman Old Style"/>
                <a:cs typeface="Bookman Old Style"/>
              </a:rPr>
              <a:t>adaptability</a:t>
            </a:r>
            <a:r>
              <a:rPr sz="1300" spc="-20" dirty="0">
                <a:latin typeface="Bookman Old Style"/>
                <a:cs typeface="Bookman Old Style"/>
              </a:rPr>
              <a:t> </a:t>
            </a:r>
            <a:r>
              <a:rPr sz="1300" dirty="0">
                <a:latin typeface="Bookman Old Style"/>
                <a:cs typeface="Bookman Old Style"/>
              </a:rPr>
              <a:t>to</a:t>
            </a:r>
            <a:r>
              <a:rPr sz="1300" spc="-20" dirty="0">
                <a:latin typeface="Bookman Old Style"/>
                <a:cs typeface="Bookman Old Style"/>
              </a:rPr>
              <a:t> </a:t>
            </a:r>
            <a:r>
              <a:rPr sz="1300" spc="-10" dirty="0">
                <a:latin typeface="Bookman Old Style"/>
                <a:cs typeface="Bookman Old Style"/>
              </a:rPr>
              <a:t>diverse </a:t>
            </a:r>
            <a:r>
              <a:rPr sz="1300" dirty="0">
                <a:latin typeface="Bookman Old Style"/>
                <a:cs typeface="Bookman Old Style"/>
              </a:rPr>
              <a:t>content</a:t>
            </a:r>
            <a:r>
              <a:rPr sz="1300" spc="-25" dirty="0">
                <a:latin typeface="Bookman Old Style"/>
                <a:cs typeface="Bookman Old Style"/>
              </a:rPr>
              <a:t> </a:t>
            </a:r>
            <a:r>
              <a:rPr sz="1300" dirty="0">
                <a:latin typeface="Bookman Old Style"/>
                <a:cs typeface="Bookman Old Style"/>
              </a:rPr>
              <a:t>types,</a:t>
            </a:r>
            <a:r>
              <a:rPr sz="1300" spc="-25" dirty="0">
                <a:latin typeface="Bookman Old Style"/>
                <a:cs typeface="Bookman Old Style"/>
              </a:rPr>
              <a:t> </a:t>
            </a:r>
            <a:r>
              <a:rPr sz="1300" dirty="0">
                <a:latin typeface="Bookman Old Style"/>
                <a:cs typeface="Bookman Old Style"/>
              </a:rPr>
              <a:t>resulting</a:t>
            </a:r>
            <a:r>
              <a:rPr sz="1300" spc="-25" dirty="0">
                <a:latin typeface="Bookman Old Style"/>
                <a:cs typeface="Bookman Old Style"/>
              </a:rPr>
              <a:t> </a:t>
            </a:r>
            <a:r>
              <a:rPr sz="1300" dirty="0">
                <a:latin typeface="Bookman Old Style"/>
                <a:cs typeface="Bookman Old Style"/>
              </a:rPr>
              <a:t>in</a:t>
            </a:r>
            <a:r>
              <a:rPr sz="1300" spc="-20" dirty="0">
                <a:latin typeface="Bookman Old Style"/>
                <a:cs typeface="Bookman Old Style"/>
              </a:rPr>
              <a:t> </a:t>
            </a:r>
            <a:r>
              <a:rPr sz="1300" dirty="0">
                <a:latin typeface="Bookman Old Style"/>
                <a:cs typeface="Bookman Old Style"/>
              </a:rPr>
              <a:t>suboptimal</a:t>
            </a:r>
            <a:r>
              <a:rPr sz="1300" spc="-20" dirty="0">
                <a:latin typeface="Bookman Old Style"/>
                <a:cs typeface="Bookman Old Style"/>
              </a:rPr>
              <a:t> </a:t>
            </a:r>
            <a:r>
              <a:rPr sz="1300" dirty="0">
                <a:latin typeface="Bookman Old Style"/>
                <a:cs typeface="Bookman Old Style"/>
              </a:rPr>
              <a:t>performance</a:t>
            </a:r>
            <a:r>
              <a:rPr sz="1300" spc="-25" dirty="0">
                <a:latin typeface="Bookman Old Style"/>
                <a:cs typeface="Bookman Old Style"/>
              </a:rPr>
              <a:t> </a:t>
            </a:r>
            <a:r>
              <a:rPr sz="1300" dirty="0">
                <a:latin typeface="Bookman Old Style"/>
                <a:cs typeface="Bookman Old Style"/>
              </a:rPr>
              <a:t>across</a:t>
            </a:r>
            <a:r>
              <a:rPr sz="1300" spc="-25" dirty="0">
                <a:latin typeface="Bookman Old Style"/>
                <a:cs typeface="Bookman Old Style"/>
              </a:rPr>
              <a:t> </a:t>
            </a:r>
            <a:r>
              <a:rPr sz="1300" dirty="0">
                <a:latin typeface="Bookman Old Style"/>
                <a:cs typeface="Bookman Old Style"/>
              </a:rPr>
              <a:t>different</a:t>
            </a:r>
            <a:r>
              <a:rPr sz="1300" spc="-20" dirty="0">
                <a:latin typeface="Bookman Old Style"/>
                <a:cs typeface="Bookman Old Style"/>
              </a:rPr>
              <a:t> </a:t>
            </a:r>
            <a:r>
              <a:rPr sz="1300" dirty="0">
                <a:latin typeface="Bookman Old Style"/>
                <a:cs typeface="Bookman Old Style"/>
              </a:rPr>
              <a:t>scenarios.</a:t>
            </a:r>
            <a:r>
              <a:rPr sz="1300" spc="365" dirty="0">
                <a:latin typeface="Bookman Old Style"/>
                <a:cs typeface="Bookman Old Style"/>
              </a:rPr>
              <a:t> </a:t>
            </a:r>
            <a:r>
              <a:rPr sz="1300" spc="-10" dirty="0">
                <a:latin typeface="Bookman Old Style"/>
                <a:cs typeface="Bookman Old Style"/>
              </a:rPr>
              <a:t>Those </a:t>
            </a:r>
            <a:r>
              <a:rPr sz="1300" dirty="0">
                <a:latin typeface="Bookman Old Style"/>
                <a:cs typeface="Bookman Old Style"/>
              </a:rPr>
              <a:t>studies</a:t>
            </a:r>
            <a:r>
              <a:rPr sz="1300" spc="-35" dirty="0">
                <a:latin typeface="Bookman Old Style"/>
                <a:cs typeface="Bookman Old Style"/>
              </a:rPr>
              <a:t> </a:t>
            </a:r>
            <a:r>
              <a:rPr sz="1300" dirty="0">
                <a:latin typeface="Bookman Old Style"/>
                <a:cs typeface="Bookman Old Style"/>
              </a:rPr>
              <a:t>included</a:t>
            </a:r>
            <a:r>
              <a:rPr sz="1300" spc="-30" dirty="0">
                <a:latin typeface="Bookman Old Style"/>
                <a:cs typeface="Bookman Old Style"/>
              </a:rPr>
              <a:t> </a:t>
            </a:r>
            <a:r>
              <a:rPr sz="1300" dirty="0">
                <a:latin typeface="Bookman Old Style"/>
                <a:cs typeface="Bookman Old Style"/>
              </a:rPr>
              <a:t>using</a:t>
            </a:r>
            <a:r>
              <a:rPr sz="1300" spc="-35" dirty="0">
                <a:latin typeface="Bookman Old Style"/>
                <a:cs typeface="Bookman Old Style"/>
              </a:rPr>
              <a:t> </a:t>
            </a:r>
            <a:r>
              <a:rPr sz="1300" dirty="0">
                <a:latin typeface="Bookman Old Style"/>
                <a:cs typeface="Bookman Old Style"/>
              </a:rPr>
              <a:t>KL</a:t>
            </a:r>
            <a:r>
              <a:rPr sz="1300" spc="-25" dirty="0">
                <a:latin typeface="Bookman Old Style"/>
                <a:cs typeface="Bookman Old Style"/>
              </a:rPr>
              <a:t> </a:t>
            </a:r>
            <a:r>
              <a:rPr sz="1300" dirty="0">
                <a:latin typeface="Bookman Old Style"/>
                <a:cs typeface="Bookman Old Style"/>
              </a:rPr>
              <a:t>Divergence</a:t>
            </a:r>
            <a:r>
              <a:rPr sz="1300" spc="-30" dirty="0">
                <a:latin typeface="Bookman Old Style"/>
                <a:cs typeface="Bookman Old Style"/>
              </a:rPr>
              <a:t> </a:t>
            </a:r>
            <a:r>
              <a:rPr sz="1300" dirty="0">
                <a:latin typeface="Bookman Old Style"/>
                <a:cs typeface="Bookman Old Style"/>
              </a:rPr>
              <a:t>for</a:t>
            </a:r>
            <a:r>
              <a:rPr sz="1300" spc="-35" dirty="0">
                <a:latin typeface="Bookman Old Style"/>
                <a:cs typeface="Bookman Old Style"/>
              </a:rPr>
              <a:t> </a:t>
            </a:r>
            <a:r>
              <a:rPr sz="1300" dirty="0">
                <a:latin typeface="Bookman Old Style"/>
                <a:cs typeface="Bookman Old Style"/>
              </a:rPr>
              <a:t>embedding</a:t>
            </a:r>
            <a:r>
              <a:rPr sz="1300" spc="-30" dirty="0">
                <a:latin typeface="Bookman Old Style"/>
                <a:cs typeface="Bookman Old Style"/>
              </a:rPr>
              <a:t> </a:t>
            </a:r>
            <a:r>
              <a:rPr sz="1300" dirty="0">
                <a:latin typeface="Bookman Old Style"/>
                <a:cs typeface="Bookman Old Style"/>
              </a:rPr>
              <a:t>distortion</a:t>
            </a:r>
            <a:r>
              <a:rPr sz="1300" spc="-25" dirty="0">
                <a:latin typeface="Bookman Old Style"/>
                <a:cs typeface="Bookman Old Style"/>
              </a:rPr>
              <a:t> </a:t>
            </a:r>
            <a:r>
              <a:rPr sz="1300" dirty="0">
                <a:latin typeface="Bookman Old Style"/>
                <a:cs typeface="Bookman Old Style"/>
              </a:rPr>
              <a:t>and</a:t>
            </a:r>
            <a:r>
              <a:rPr sz="1300" spc="-35" dirty="0">
                <a:latin typeface="Bookman Old Style"/>
                <a:cs typeface="Bookman Old Style"/>
              </a:rPr>
              <a:t> </a:t>
            </a:r>
            <a:r>
              <a:rPr sz="1300" dirty="0">
                <a:latin typeface="Bookman Old Style"/>
                <a:cs typeface="Bookman Old Style"/>
              </a:rPr>
              <a:t>Singular</a:t>
            </a:r>
            <a:r>
              <a:rPr sz="1300" spc="-30" dirty="0">
                <a:latin typeface="Bookman Old Style"/>
                <a:cs typeface="Bookman Old Style"/>
              </a:rPr>
              <a:t> </a:t>
            </a:r>
            <a:r>
              <a:rPr sz="1300" spc="-10" dirty="0">
                <a:latin typeface="Bookman Old Style"/>
                <a:cs typeface="Bookman Old Style"/>
              </a:rPr>
              <a:t>Value </a:t>
            </a:r>
            <a:r>
              <a:rPr sz="1300" dirty="0">
                <a:latin typeface="Bookman Old Style"/>
                <a:cs typeface="Bookman Old Style"/>
              </a:rPr>
              <a:t>Decomposition</a:t>
            </a:r>
            <a:r>
              <a:rPr sz="1300" spc="-20" dirty="0">
                <a:latin typeface="Bookman Old Style"/>
                <a:cs typeface="Bookman Old Style"/>
              </a:rPr>
              <a:t> </a:t>
            </a:r>
            <a:r>
              <a:rPr sz="1300" dirty="0">
                <a:latin typeface="Bookman Old Style"/>
                <a:cs typeface="Bookman Old Style"/>
              </a:rPr>
              <a:t>for</a:t>
            </a:r>
            <a:r>
              <a:rPr sz="1300" spc="-25" dirty="0">
                <a:latin typeface="Bookman Old Style"/>
                <a:cs typeface="Bookman Old Style"/>
              </a:rPr>
              <a:t> </a:t>
            </a:r>
            <a:r>
              <a:rPr sz="1300" dirty="0">
                <a:latin typeface="Bookman Old Style"/>
                <a:cs typeface="Bookman Old Style"/>
              </a:rPr>
              <a:t>the</a:t>
            </a:r>
            <a:r>
              <a:rPr sz="1300" spc="-25" dirty="0">
                <a:latin typeface="Bookman Old Style"/>
                <a:cs typeface="Bookman Old Style"/>
              </a:rPr>
              <a:t> </a:t>
            </a:r>
            <a:r>
              <a:rPr sz="1300" dirty="0">
                <a:latin typeface="Bookman Old Style"/>
                <a:cs typeface="Bookman Old Style"/>
              </a:rPr>
              <a:t>Image</a:t>
            </a:r>
            <a:r>
              <a:rPr sz="1300" spc="-20" dirty="0">
                <a:latin typeface="Bookman Old Style"/>
                <a:cs typeface="Bookman Old Style"/>
              </a:rPr>
              <a:t> </a:t>
            </a:r>
            <a:r>
              <a:rPr sz="1300" dirty="0">
                <a:latin typeface="Bookman Old Style"/>
                <a:cs typeface="Bookman Old Style"/>
              </a:rPr>
              <a:t>Similarity</a:t>
            </a:r>
            <a:r>
              <a:rPr sz="1300" spc="-25" dirty="0">
                <a:latin typeface="Bookman Old Style"/>
                <a:cs typeface="Bookman Old Style"/>
              </a:rPr>
              <a:t> </a:t>
            </a:r>
            <a:r>
              <a:rPr sz="1300" dirty="0">
                <a:latin typeface="Bookman Old Style"/>
                <a:cs typeface="Bookman Old Style"/>
              </a:rPr>
              <a:t>which</a:t>
            </a:r>
            <a:r>
              <a:rPr sz="1300" spc="-20" dirty="0">
                <a:latin typeface="Bookman Old Style"/>
                <a:cs typeface="Bookman Old Style"/>
              </a:rPr>
              <a:t> </a:t>
            </a:r>
            <a:r>
              <a:rPr sz="1300" dirty="0">
                <a:latin typeface="Bookman Old Style"/>
                <a:cs typeface="Bookman Old Style"/>
              </a:rPr>
              <a:t>resulted</a:t>
            </a:r>
            <a:r>
              <a:rPr sz="1300" spc="-20" dirty="0">
                <a:latin typeface="Bookman Old Style"/>
                <a:cs typeface="Bookman Old Style"/>
              </a:rPr>
              <a:t> </a:t>
            </a:r>
            <a:r>
              <a:rPr sz="1300" dirty="0">
                <a:latin typeface="Bookman Old Style"/>
                <a:cs typeface="Bookman Old Style"/>
              </a:rPr>
              <a:t>to</a:t>
            </a:r>
            <a:r>
              <a:rPr sz="1300" spc="-20" dirty="0">
                <a:latin typeface="Bookman Old Style"/>
                <a:cs typeface="Bookman Old Style"/>
              </a:rPr>
              <a:t> </a:t>
            </a:r>
            <a:r>
              <a:rPr sz="1300" dirty="0">
                <a:latin typeface="Bookman Old Style"/>
                <a:cs typeface="Bookman Old Style"/>
              </a:rPr>
              <a:t>be</a:t>
            </a:r>
            <a:r>
              <a:rPr sz="1300" spc="-25" dirty="0">
                <a:latin typeface="Bookman Old Style"/>
                <a:cs typeface="Bookman Old Style"/>
              </a:rPr>
              <a:t> </a:t>
            </a:r>
            <a:r>
              <a:rPr sz="1300" dirty="0">
                <a:latin typeface="Bookman Old Style"/>
                <a:cs typeface="Bookman Old Style"/>
              </a:rPr>
              <a:t>flaw</a:t>
            </a:r>
            <a:r>
              <a:rPr sz="1300" spc="-15" dirty="0">
                <a:latin typeface="Bookman Old Style"/>
                <a:cs typeface="Bookman Old Style"/>
              </a:rPr>
              <a:t> </a:t>
            </a:r>
            <a:r>
              <a:rPr sz="1300" dirty="0">
                <a:latin typeface="Bookman Old Style"/>
                <a:cs typeface="Bookman Old Style"/>
              </a:rPr>
              <a:t>in</a:t>
            </a:r>
            <a:r>
              <a:rPr sz="1300" spc="-20" dirty="0">
                <a:latin typeface="Bookman Old Style"/>
                <a:cs typeface="Bookman Old Style"/>
              </a:rPr>
              <a:t> </a:t>
            </a:r>
            <a:r>
              <a:rPr sz="1300" dirty="0">
                <a:latin typeface="Bookman Old Style"/>
                <a:cs typeface="Bookman Old Style"/>
              </a:rPr>
              <a:t>the</a:t>
            </a:r>
            <a:r>
              <a:rPr sz="1300" spc="-25" dirty="0">
                <a:latin typeface="Bookman Old Style"/>
                <a:cs typeface="Bookman Old Style"/>
              </a:rPr>
              <a:t> </a:t>
            </a:r>
            <a:r>
              <a:rPr sz="1300" dirty="0">
                <a:latin typeface="Bookman Old Style"/>
                <a:cs typeface="Bookman Old Style"/>
              </a:rPr>
              <a:t>case</a:t>
            </a:r>
            <a:r>
              <a:rPr sz="1300" spc="-25" dirty="0">
                <a:latin typeface="Bookman Old Style"/>
                <a:cs typeface="Bookman Old Style"/>
              </a:rPr>
              <a:t> </a:t>
            </a:r>
            <a:r>
              <a:rPr sz="1300" dirty="0">
                <a:latin typeface="Bookman Old Style"/>
                <a:cs typeface="Bookman Old Style"/>
              </a:rPr>
              <a:t>of</a:t>
            </a:r>
            <a:r>
              <a:rPr sz="1300" spc="-20" dirty="0">
                <a:latin typeface="Bookman Old Style"/>
                <a:cs typeface="Bookman Old Style"/>
              </a:rPr>
              <a:t> </a:t>
            </a:r>
            <a:r>
              <a:rPr sz="1300" spc="-10" dirty="0">
                <a:latin typeface="Bookman Old Style"/>
                <a:cs typeface="Bookman Old Style"/>
              </a:rPr>
              <a:t>Changes </a:t>
            </a:r>
            <a:r>
              <a:rPr sz="1300" dirty="0">
                <a:latin typeface="Bookman Old Style"/>
                <a:cs typeface="Bookman Old Style"/>
              </a:rPr>
              <a:t>in</a:t>
            </a:r>
            <a:r>
              <a:rPr sz="1300" spc="-25" dirty="0">
                <a:latin typeface="Bookman Old Style"/>
                <a:cs typeface="Bookman Old Style"/>
              </a:rPr>
              <a:t> </a:t>
            </a:r>
            <a:r>
              <a:rPr sz="1300" dirty="0">
                <a:latin typeface="Bookman Old Style"/>
                <a:cs typeface="Bookman Old Style"/>
              </a:rPr>
              <a:t>Image</a:t>
            </a:r>
            <a:r>
              <a:rPr sz="1300" spc="-30" dirty="0">
                <a:latin typeface="Bookman Old Style"/>
                <a:cs typeface="Bookman Old Style"/>
              </a:rPr>
              <a:t> </a:t>
            </a:r>
            <a:r>
              <a:rPr sz="1300" dirty="0">
                <a:latin typeface="Bookman Old Style"/>
                <a:cs typeface="Bookman Old Style"/>
              </a:rPr>
              <a:t>Contrast,</a:t>
            </a:r>
            <a:r>
              <a:rPr sz="1300" spc="-25" dirty="0">
                <a:latin typeface="Bookman Old Style"/>
                <a:cs typeface="Bookman Old Style"/>
              </a:rPr>
              <a:t> </a:t>
            </a:r>
            <a:r>
              <a:rPr sz="1300" dirty="0">
                <a:latin typeface="Bookman Old Style"/>
                <a:cs typeface="Bookman Old Style"/>
              </a:rPr>
              <a:t>Brightness</a:t>
            </a:r>
            <a:r>
              <a:rPr sz="1300" spc="-30" dirty="0">
                <a:latin typeface="Bookman Old Style"/>
                <a:cs typeface="Bookman Old Style"/>
              </a:rPr>
              <a:t> </a:t>
            </a:r>
            <a:r>
              <a:rPr sz="1300" dirty="0">
                <a:latin typeface="Bookman Old Style"/>
                <a:cs typeface="Bookman Old Style"/>
              </a:rPr>
              <a:t>and</a:t>
            </a:r>
            <a:r>
              <a:rPr sz="1300" spc="-25" dirty="0">
                <a:latin typeface="Bookman Old Style"/>
                <a:cs typeface="Bookman Old Style"/>
              </a:rPr>
              <a:t> </a:t>
            </a:r>
            <a:r>
              <a:rPr sz="1300" dirty="0">
                <a:latin typeface="Bookman Old Style"/>
                <a:cs typeface="Bookman Old Style"/>
              </a:rPr>
              <a:t>Flipping.</a:t>
            </a:r>
            <a:r>
              <a:rPr sz="1300" spc="-30" dirty="0">
                <a:latin typeface="Bookman Old Style"/>
                <a:cs typeface="Bookman Old Style"/>
              </a:rPr>
              <a:t> </a:t>
            </a:r>
            <a:r>
              <a:rPr sz="1300" dirty="0">
                <a:latin typeface="Bookman Old Style"/>
                <a:cs typeface="Bookman Old Style"/>
              </a:rPr>
              <a:t>So,</a:t>
            </a:r>
            <a:r>
              <a:rPr sz="1300" spc="-25" dirty="0">
                <a:latin typeface="Bookman Old Style"/>
                <a:cs typeface="Bookman Old Style"/>
              </a:rPr>
              <a:t> </a:t>
            </a:r>
            <a:r>
              <a:rPr sz="1300" dirty="0">
                <a:latin typeface="Bookman Old Style"/>
                <a:cs typeface="Bookman Old Style"/>
              </a:rPr>
              <a:t>this</a:t>
            </a:r>
            <a:r>
              <a:rPr sz="1300" spc="-30" dirty="0">
                <a:latin typeface="Bookman Old Style"/>
                <a:cs typeface="Bookman Old Style"/>
              </a:rPr>
              <a:t> </a:t>
            </a:r>
            <a:r>
              <a:rPr sz="1300" dirty="0">
                <a:latin typeface="Bookman Old Style"/>
                <a:cs typeface="Bookman Old Style"/>
              </a:rPr>
              <a:t>project</a:t>
            </a:r>
            <a:r>
              <a:rPr sz="1300" spc="-20" dirty="0">
                <a:latin typeface="Bookman Old Style"/>
                <a:cs typeface="Bookman Old Style"/>
              </a:rPr>
              <a:t> </a:t>
            </a:r>
            <a:r>
              <a:rPr sz="1300" dirty="0">
                <a:latin typeface="Bookman Old Style"/>
                <a:cs typeface="Bookman Old Style"/>
              </a:rPr>
              <a:t>introduces</a:t>
            </a:r>
            <a:r>
              <a:rPr sz="1300" spc="-30" dirty="0">
                <a:latin typeface="Bookman Old Style"/>
                <a:cs typeface="Bookman Old Style"/>
              </a:rPr>
              <a:t> </a:t>
            </a:r>
            <a:r>
              <a:rPr sz="1300" dirty="0">
                <a:latin typeface="Bookman Old Style"/>
                <a:cs typeface="Bookman Old Style"/>
              </a:rPr>
              <a:t>an</a:t>
            </a:r>
            <a:r>
              <a:rPr sz="1300" spc="-25" dirty="0">
                <a:latin typeface="Bookman Old Style"/>
                <a:cs typeface="Bookman Old Style"/>
              </a:rPr>
              <a:t> </a:t>
            </a:r>
            <a:r>
              <a:rPr sz="1300" spc="-10" dirty="0">
                <a:latin typeface="Bookman Old Style"/>
                <a:cs typeface="Bookman Old Style"/>
              </a:rPr>
              <a:t>adaptive </a:t>
            </a:r>
            <a:r>
              <a:rPr sz="1300" dirty="0">
                <a:latin typeface="Bookman Old Style"/>
                <a:cs typeface="Bookman Old Style"/>
              </a:rPr>
              <a:t>algorithm</a:t>
            </a:r>
            <a:r>
              <a:rPr sz="1300" spc="-25" dirty="0">
                <a:latin typeface="Bookman Old Style"/>
                <a:cs typeface="Bookman Old Style"/>
              </a:rPr>
              <a:t> </a:t>
            </a:r>
            <a:r>
              <a:rPr sz="1300" dirty="0">
                <a:latin typeface="Bookman Old Style"/>
                <a:cs typeface="Bookman Old Style"/>
              </a:rPr>
              <a:t>designed</a:t>
            </a:r>
            <a:r>
              <a:rPr sz="1300" spc="-25" dirty="0">
                <a:latin typeface="Bookman Old Style"/>
                <a:cs typeface="Bookman Old Style"/>
              </a:rPr>
              <a:t> </a:t>
            </a:r>
            <a:r>
              <a:rPr sz="1300" dirty="0">
                <a:latin typeface="Bookman Old Style"/>
                <a:cs typeface="Bookman Old Style"/>
              </a:rPr>
              <a:t>to</a:t>
            </a:r>
            <a:r>
              <a:rPr sz="1300" spc="-20" dirty="0">
                <a:latin typeface="Bookman Old Style"/>
                <a:cs typeface="Bookman Old Style"/>
              </a:rPr>
              <a:t> </a:t>
            </a:r>
            <a:r>
              <a:rPr sz="1300" dirty="0">
                <a:latin typeface="Bookman Old Style"/>
                <a:cs typeface="Bookman Old Style"/>
              </a:rPr>
              <a:t>work</a:t>
            </a:r>
            <a:r>
              <a:rPr sz="1300" spc="-25" dirty="0">
                <a:latin typeface="Bookman Old Style"/>
                <a:cs typeface="Bookman Old Style"/>
              </a:rPr>
              <a:t> </a:t>
            </a:r>
            <a:r>
              <a:rPr sz="1300" dirty="0">
                <a:latin typeface="Bookman Old Style"/>
                <a:cs typeface="Bookman Old Style"/>
              </a:rPr>
              <a:t>with</a:t>
            </a:r>
            <a:r>
              <a:rPr sz="1300" spc="-20" dirty="0">
                <a:latin typeface="Bookman Old Style"/>
                <a:cs typeface="Bookman Old Style"/>
              </a:rPr>
              <a:t> </a:t>
            </a:r>
            <a:r>
              <a:rPr sz="1300" dirty="0">
                <a:latin typeface="Bookman Old Style"/>
                <a:cs typeface="Bookman Old Style"/>
              </a:rPr>
              <a:t>various</a:t>
            </a:r>
            <a:r>
              <a:rPr sz="1300" spc="-25" dirty="0">
                <a:latin typeface="Bookman Old Style"/>
                <a:cs typeface="Bookman Old Style"/>
              </a:rPr>
              <a:t> </a:t>
            </a:r>
            <a:r>
              <a:rPr sz="1300" dirty="0">
                <a:latin typeface="Bookman Old Style"/>
                <a:cs typeface="Bookman Old Style"/>
              </a:rPr>
              <a:t>content</a:t>
            </a:r>
            <a:r>
              <a:rPr sz="1300" spc="-20" dirty="0">
                <a:latin typeface="Bookman Old Style"/>
                <a:cs typeface="Bookman Old Style"/>
              </a:rPr>
              <a:t> </a:t>
            </a:r>
            <a:r>
              <a:rPr sz="1300" dirty="0">
                <a:latin typeface="Bookman Old Style"/>
                <a:cs typeface="Bookman Old Style"/>
              </a:rPr>
              <a:t>types,</a:t>
            </a:r>
            <a:r>
              <a:rPr sz="1300" spc="-25" dirty="0">
                <a:latin typeface="Bookman Old Style"/>
                <a:cs typeface="Bookman Old Style"/>
              </a:rPr>
              <a:t> </a:t>
            </a:r>
            <a:r>
              <a:rPr sz="1300" dirty="0">
                <a:latin typeface="Bookman Old Style"/>
                <a:cs typeface="Bookman Old Style"/>
              </a:rPr>
              <a:t>with</a:t>
            </a:r>
            <a:r>
              <a:rPr sz="1300" spc="-20" dirty="0">
                <a:latin typeface="Bookman Old Style"/>
                <a:cs typeface="Bookman Old Style"/>
              </a:rPr>
              <a:t> </a:t>
            </a:r>
            <a:r>
              <a:rPr sz="1300" dirty="0">
                <a:latin typeface="Bookman Old Style"/>
                <a:cs typeface="Bookman Old Style"/>
              </a:rPr>
              <a:t>a</a:t>
            </a:r>
            <a:r>
              <a:rPr sz="1300" spc="-20" dirty="0">
                <a:latin typeface="Bookman Old Style"/>
                <a:cs typeface="Bookman Old Style"/>
              </a:rPr>
              <a:t> </a:t>
            </a:r>
            <a:r>
              <a:rPr sz="1300" dirty="0">
                <a:latin typeface="Bookman Old Style"/>
                <a:cs typeface="Bookman Old Style"/>
              </a:rPr>
              <a:t>specific</a:t>
            </a:r>
            <a:r>
              <a:rPr sz="1300" spc="-25" dirty="0">
                <a:latin typeface="Bookman Old Style"/>
                <a:cs typeface="Bookman Old Style"/>
              </a:rPr>
              <a:t> </a:t>
            </a:r>
            <a:r>
              <a:rPr sz="1300" dirty="0">
                <a:latin typeface="Bookman Old Style"/>
                <a:cs typeface="Bookman Old Style"/>
              </a:rPr>
              <a:t>focus</a:t>
            </a:r>
            <a:r>
              <a:rPr sz="1300" spc="-25" dirty="0">
                <a:latin typeface="Bookman Old Style"/>
                <a:cs typeface="Bookman Old Style"/>
              </a:rPr>
              <a:t> </a:t>
            </a:r>
            <a:r>
              <a:rPr sz="1300" dirty="0">
                <a:latin typeface="Bookman Old Style"/>
                <a:cs typeface="Bookman Old Style"/>
              </a:rPr>
              <a:t>on</a:t>
            </a:r>
            <a:r>
              <a:rPr sz="1300" spc="-20" dirty="0">
                <a:latin typeface="Bookman Old Style"/>
                <a:cs typeface="Bookman Old Style"/>
              </a:rPr>
              <a:t> </a:t>
            </a:r>
            <a:r>
              <a:rPr sz="1300" spc="-25" dirty="0">
                <a:latin typeface="Bookman Old Style"/>
                <a:cs typeface="Bookman Old Style"/>
              </a:rPr>
              <a:t>PNG </a:t>
            </a:r>
            <a:r>
              <a:rPr sz="1300" dirty="0">
                <a:latin typeface="Bookman Old Style"/>
                <a:cs typeface="Bookman Old Style"/>
              </a:rPr>
              <a:t>images</a:t>
            </a:r>
            <a:r>
              <a:rPr sz="1300" spc="-25" dirty="0">
                <a:latin typeface="Bookman Old Style"/>
                <a:cs typeface="Bookman Old Style"/>
              </a:rPr>
              <a:t> </a:t>
            </a:r>
            <a:r>
              <a:rPr sz="1300" dirty="0">
                <a:latin typeface="Bookman Old Style"/>
                <a:cs typeface="Bookman Old Style"/>
              </a:rPr>
              <a:t>and</a:t>
            </a:r>
            <a:r>
              <a:rPr sz="1300" spc="-25" dirty="0">
                <a:latin typeface="Bookman Old Style"/>
                <a:cs typeface="Bookman Old Style"/>
              </a:rPr>
              <a:t> </a:t>
            </a:r>
            <a:r>
              <a:rPr sz="1300" dirty="0">
                <a:latin typeface="Bookman Old Style"/>
                <a:cs typeface="Bookman Old Style"/>
              </a:rPr>
              <a:t>take</a:t>
            </a:r>
            <a:r>
              <a:rPr sz="1300" spc="-20" dirty="0">
                <a:latin typeface="Bookman Old Style"/>
                <a:cs typeface="Bookman Old Style"/>
              </a:rPr>
              <a:t> </a:t>
            </a:r>
            <a:r>
              <a:rPr sz="1300" dirty="0">
                <a:latin typeface="Bookman Old Style"/>
                <a:cs typeface="Bookman Old Style"/>
              </a:rPr>
              <a:t>the</a:t>
            </a:r>
            <a:r>
              <a:rPr sz="1300" spc="-25" dirty="0">
                <a:latin typeface="Bookman Old Style"/>
                <a:cs typeface="Bookman Old Style"/>
              </a:rPr>
              <a:t> </a:t>
            </a:r>
            <a:r>
              <a:rPr sz="1300" dirty="0">
                <a:latin typeface="Bookman Old Style"/>
                <a:cs typeface="Bookman Old Style"/>
              </a:rPr>
              <a:t>Text</a:t>
            </a:r>
            <a:r>
              <a:rPr sz="1300" spc="-20" dirty="0">
                <a:latin typeface="Bookman Old Style"/>
                <a:cs typeface="Bookman Old Style"/>
              </a:rPr>
              <a:t> </a:t>
            </a:r>
            <a:r>
              <a:rPr sz="1300" dirty="0">
                <a:latin typeface="Bookman Old Style"/>
                <a:cs typeface="Bookman Old Style"/>
              </a:rPr>
              <a:t>and</a:t>
            </a:r>
            <a:r>
              <a:rPr sz="1300" spc="-20" dirty="0">
                <a:latin typeface="Bookman Old Style"/>
                <a:cs typeface="Bookman Old Style"/>
              </a:rPr>
              <a:t> </a:t>
            </a:r>
            <a:r>
              <a:rPr sz="1300" dirty="0">
                <a:latin typeface="Bookman Old Style"/>
                <a:cs typeface="Bookman Old Style"/>
              </a:rPr>
              <a:t>Image</a:t>
            </a:r>
            <a:r>
              <a:rPr sz="1300" spc="-25" dirty="0">
                <a:latin typeface="Bookman Old Style"/>
                <a:cs typeface="Bookman Old Style"/>
              </a:rPr>
              <a:t> </a:t>
            </a:r>
            <a:r>
              <a:rPr sz="1300" dirty="0">
                <a:latin typeface="Bookman Old Style"/>
                <a:cs typeface="Bookman Old Style"/>
              </a:rPr>
              <a:t>Compression</a:t>
            </a:r>
            <a:r>
              <a:rPr sz="1300" spc="-20" dirty="0">
                <a:latin typeface="Bookman Old Style"/>
                <a:cs typeface="Bookman Old Style"/>
              </a:rPr>
              <a:t> </a:t>
            </a:r>
            <a:r>
              <a:rPr sz="1300" dirty="0">
                <a:latin typeface="Bookman Old Style"/>
                <a:cs typeface="Bookman Old Style"/>
              </a:rPr>
              <a:t>into</a:t>
            </a:r>
            <a:r>
              <a:rPr sz="1300" spc="-15" dirty="0">
                <a:latin typeface="Bookman Old Style"/>
                <a:cs typeface="Bookman Old Style"/>
              </a:rPr>
              <a:t> </a:t>
            </a:r>
            <a:r>
              <a:rPr sz="1300" dirty="0">
                <a:latin typeface="Bookman Old Style"/>
                <a:cs typeface="Bookman Old Style"/>
              </a:rPr>
              <a:t>consideration</a:t>
            </a:r>
            <a:r>
              <a:rPr sz="1300" spc="-20" dirty="0">
                <a:latin typeface="Bookman Old Style"/>
                <a:cs typeface="Bookman Old Style"/>
              </a:rPr>
              <a:t> </a:t>
            </a:r>
            <a:r>
              <a:rPr sz="1300" dirty="0">
                <a:latin typeface="Bookman Old Style"/>
                <a:cs typeface="Bookman Old Style"/>
              </a:rPr>
              <a:t>with</a:t>
            </a:r>
            <a:r>
              <a:rPr sz="1300" spc="-20" dirty="0">
                <a:latin typeface="Bookman Old Style"/>
                <a:cs typeface="Bookman Old Style"/>
              </a:rPr>
              <a:t> </a:t>
            </a:r>
            <a:r>
              <a:rPr sz="1300" dirty="0">
                <a:latin typeface="Bookman Old Style"/>
                <a:cs typeface="Bookman Old Style"/>
              </a:rPr>
              <a:t>special</a:t>
            </a:r>
            <a:r>
              <a:rPr sz="1300" spc="-15" dirty="0">
                <a:latin typeface="Bookman Old Style"/>
                <a:cs typeface="Bookman Old Style"/>
              </a:rPr>
              <a:t> </a:t>
            </a:r>
            <a:r>
              <a:rPr sz="1300" spc="-10" dirty="0">
                <a:latin typeface="Bookman Old Style"/>
                <a:cs typeface="Bookman Old Style"/>
              </a:rPr>
              <a:t>focus </a:t>
            </a:r>
            <a:r>
              <a:rPr sz="1300" dirty="0">
                <a:latin typeface="Bookman Old Style"/>
                <a:cs typeface="Bookman Old Style"/>
              </a:rPr>
              <a:t>on</a:t>
            </a:r>
            <a:r>
              <a:rPr sz="1300" spc="-30" dirty="0">
                <a:latin typeface="Bookman Old Style"/>
                <a:cs typeface="Bookman Old Style"/>
              </a:rPr>
              <a:t> </a:t>
            </a:r>
            <a:r>
              <a:rPr sz="1300" dirty="0">
                <a:latin typeface="Bookman Old Style"/>
                <a:cs typeface="Bookman Old Style"/>
              </a:rPr>
              <a:t>Image</a:t>
            </a:r>
            <a:r>
              <a:rPr sz="1300" spc="-35" dirty="0">
                <a:latin typeface="Bookman Old Style"/>
                <a:cs typeface="Bookman Old Style"/>
              </a:rPr>
              <a:t> </a:t>
            </a:r>
            <a:r>
              <a:rPr sz="1300" dirty="0">
                <a:latin typeface="Bookman Old Style"/>
                <a:cs typeface="Bookman Old Style"/>
              </a:rPr>
              <a:t>Parameters</a:t>
            </a:r>
            <a:r>
              <a:rPr sz="1300" spc="-35" dirty="0">
                <a:latin typeface="Bookman Old Style"/>
                <a:cs typeface="Bookman Old Style"/>
              </a:rPr>
              <a:t> </a:t>
            </a:r>
            <a:r>
              <a:rPr sz="1300" dirty="0">
                <a:latin typeface="Bookman Old Style"/>
                <a:cs typeface="Bookman Old Style"/>
              </a:rPr>
              <a:t>like</a:t>
            </a:r>
            <a:r>
              <a:rPr sz="1300" spc="-35" dirty="0">
                <a:latin typeface="Bookman Old Style"/>
                <a:cs typeface="Bookman Old Style"/>
              </a:rPr>
              <a:t> </a:t>
            </a:r>
            <a:r>
              <a:rPr sz="1300" dirty="0">
                <a:latin typeface="Bookman Old Style"/>
                <a:cs typeface="Bookman Old Style"/>
              </a:rPr>
              <a:t>Fractal</a:t>
            </a:r>
            <a:r>
              <a:rPr sz="1300" spc="-30" dirty="0">
                <a:latin typeface="Bookman Old Style"/>
                <a:cs typeface="Bookman Old Style"/>
              </a:rPr>
              <a:t> </a:t>
            </a:r>
            <a:r>
              <a:rPr sz="1300" dirty="0">
                <a:latin typeface="Bookman Old Style"/>
                <a:cs typeface="Bookman Old Style"/>
              </a:rPr>
              <a:t>dimension,</a:t>
            </a:r>
            <a:r>
              <a:rPr sz="1300" spc="-35" dirty="0">
                <a:latin typeface="Bookman Old Style"/>
                <a:cs typeface="Bookman Old Style"/>
              </a:rPr>
              <a:t> </a:t>
            </a:r>
            <a:r>
              <a:rPr sz="1300" dirty="0">
                <a:latin typeface="Bookman Old Style"/>
                <a:cs typeface="Bookman Old Style"/>
              </a:rPr>
              <a:t>Edge</a:t>
            </a:r>
            <a:r>
              <a:rPr sz="1300" spc="-30" dirty="0">
                <a:latin typeface="Bookman Old Style"/>
                <a:cs typeface="Bookman Old Style"/>
              </a:rPr>
              <a:t> </a:t>
            </a:r>
            <a:r>
              <a:rPr sz="1300" dirty="0">
                <a:latin typeface="Bookman Old Style"/>
                <a:cs typeface="Bookman Old Style"/>
              </a:rPr>
              <a:t>detection,</a:t>
            </a:r>
            <a:r>
              <a:rPr sz="1300" spc="-35" dirty="0">
                <a:latin typeface="Bookman Old Style"/>
                <a:cs typeface="Bookman Old Style"/>
              </a:rPr>
              <a:t> </a:t>
            </a:r>
            <a:r>
              <a:rPr sz="1300" dirty="0">
                <a:latin typeface="Bookman Old Style"/>
                <a:cs typeface="Bookman Old Style"/>
              </a:rPr>
              <a:t>SSIM</a:t>
            </a:r>
            <a:r>
              <a:rPr sz="1300" spc="-35" dirty="0">
                <a:latin typeface="Bookman Old Style"/>
                <a:cs typeface="Bookman Old Style"/>
              </a:rPr>
              <a:t> </a:t>
            </a:r>
            <a:r>
              <a:rPr sz="1300" dirty="0">
                <a:latin typeface="Bookman Old Style"/>
                <a:cs typeface="Bookman Old Style"/>
              </a:rPr>
              <a:t>calculation,</a:t>
            </a:r>
            <a:r>
              <a:rPr sz="1300" spc="-35" dirty="0">
                <a:latin typeface="Bookman Old Style"/>
                <a:cs typeface="Bookman Old Style"/>
              </a:rPr>
              <a:t> </a:t>
            </a:r>
            <a:r>
              <a:rPr sz="1300" spc="-25" dirty="0">
                <a:latin typeface="Bookman Old Style"/>
                <a:cs typeface="Bookman Old Style"/>
              </a:rPr>
              <a:t>and </a:t>
            </a:r>
            <a:r>
              <a:rPr sz="1300" dirty="0">
                <a:latin typeface="Bookman Old Style"/>
                <a:cs typeface="Bookman Old Style"/>
              </a:rPr>
              <a:t>entropy</a:t>
            </a:r>
            <a:r>
              <a:rPr lang="en-US" sz="1300" spc="-40" dirty="0">
                <a:latin typeface="Bookman Old Style"/>
                <a:cs typeface="Bookman Old Style"/>
              </a:rPr>
              <a:t> </a:t>
            </a:r>
            <a:r>
              <a:rPr lang="en-US" sz="1300" dirty="0">
                <a:latin typeface="Bookman Old Style"/>
                <a:cs typeface="Bookman Old Style"/>
              </a:rPr>
              <a:t>to</a:t>
            </a:r>
            <a:r>
              <a:rPr lang="en-US" sz="1300" spc="-35" dirty="0">
                <a:latin typeface="Bookman Old Style"/>
                <a:cs typeface="Bookman Old Style"/>
              </a:rPr>
              <a:t> </a:t>
            </a:r>
            <a:r>
              <a:rPr lang="en-US" sz="1300" dirty="0">
                <a:latin typeface="Bookman Old Style"/>
                <a:cs typeface="Bookman Old Style"/>
              </a:rPr>
              <a:t>comprehensively</a:t>
            </a:r>
            <a:r>
              <a:rPr lang="en-US" sz="1300" spc="-40" dirty="0">
                <a:latin typeface="Bookman Old Style"/>
                <a:cs typeface="Bookman Old Style"/>
              </a:rPr>
              <a:t> </a:t>
            </a:r>
            <a:r>
              <a:rPr lang="en-US" sz="1300" dirty="0">
                <a:latin typeface="Bookman Old Style"/>
                <a:cs typeface="Bookman Old Style"/>
              </a:rPr>
              <a:t>evaluate</a:t>
            </a:r>
            <a:r>
              <a:rPr lang="en-US" sz="1300" spc="-40" dirty="0">
                <a:latin typeface="Bookman Old Style"/>
                <a:cs typeface="Bookman Old Style"/>
              </a:rPr>
              <a:t> </a:t>
            </a:r>
            <a:r>
              <a:rPr lang="en-US" sz="1300" dirty="0">
                <a:latin typeface="Bookman Old Style"/>
                <a:cs typeface="Bookman Old Style"/>
              </a:rPr>
              <a:t>content</a:t>
            </a:r>
            <a:r>
              <a:rPr lang="en-US" sz="1300" spc="-35" dirty="0">
                <a:latin typeface="Bookman Old Style"/>
                <a:cs typeface="Bookman Old Style"/>
              </a:rPr>
              <a:t> </a:t>
            </a:r>
            <a:r>
              <a:rPr lang="en-US" sz="1300" dirty="0">
                <a:latin typeface="Bookman Old Style"/>
                <a:cs typeface="Bookman Old Style"/>
              </a:rPr>
              <a:t>similarity,</a:t>
            </a:r>
            <a:r>
              <a:rPr lang="en-US" sz="1300" spc="-40" dirty="0">
                <a:latin typeface="Bookman Old Style"/>
                <a:cs typeface="Bookman Old Style"/>
              </a:rPr>
              <a:t> </a:t>
            </a:r>
            <a:r>
              <a:rPr lang="en-US" sz="1300" dirty="0">
                <a:latin typeface="Bookman Old Style"/>
                <a:cs typeface="Bookman Old Style"/>
              </a:rPr>
              <a:t>embedding</a:t>
            </a:r>
            <a:r>
              <a:rPr lang="en-US" sz="1300" spc="-35" dirty="0">
                <a:latin typeface="Bookman Old Style"/>
                <a:cs typeface="Bookman Old Style"/>
              </a:rPr>
              <a:t> </a:t>
            </a:r>
            <a:r>
              <a:rPr lang="en-US" sz="1300" dirty="0">
                <a:latin typeface="Bookman Old Style"/>
                <a:cs typeface="Bookman Old Style"/>
              </a:rPr>
              <a:t>distortion,</a:t>
            </a:r>
            <a:r>
              <a:rPr lang="en-US" sz="1300" spc="-40" dirty="0">
                <a:latin typeface="Bookman Old Style"/>
                <a:cs typeface="Bookman Old Style"/>
              </a:rPr>
              <a:t> </a:t>
            </a:r>
            <a:r>
              <a:rPr lang="en-US" sz="1300" dirty="0">
                <a:latin typeface="Bookman Old Style"/>
                <a:cs typeface="Bookman Old Style"/>
              </a:rPr>
              <a:t>and</a:t>
            </a:r>
            <a:r>
              <a:rPr lang="en-US" sz="1300" spc="-40" dirty="0">
                <a:latin typeface="Bookman Old Style"/>
                <a:cs typeface="Bookman Old Style"/>
              </a:rPr>
              <a:t> </a:t>
            </a:r>
            <a:r>
              <a:rPr lang="en-US" sz="1300" spc="-10" dirty="0">
                <a:latin typeface="Bookman Old Style"/>
                <a:cs typeface="Bookman Old Style"/>
              </a:rPr>
              <a:t>cover </a:t>
            </a:r>
            <a:r>
              <a:rPr lang="en-US" sz="1300" dirty="0">
                <a:latin typeface="Bookman Old Style"/>
                <a:cs typeface="Bookman Old Style"/>
              </a:rPr>
              <a:t>image</a:t>
            </a:r>
            <a:r>
              <a:rPr lang="en-US" sz="1300" spc="-25" dirty="0">
                <a:latin typeface="Bookman Old Style"/>
                <a:cs typeface="Bookman Old Style"/>
              </a:rPr>
              <a:t> </a:t>
            </a:r>
            <a:r>
              <a:rPr lang="en-US" sz="1300" spc="-10" dirty="0">
                <a:latin typeface="Bookman Old Style"/>
                <a:cs typeface="Bookman Old Style"/>
              </a:rPr>
              <a:t>selection.</a:t>
            </a:r>
            <a:endParaRPr sz="1300" dirty="0">
              <a:latin typeface="Bookman Old Style"/>
              <a:cs typeface="Bookman Old Style"/>
            </a:endParaRPr>
          </a:p>
          <a:p>
            <a:pPr marL="12700" marR="19050" indent="1319530" algn="just">
              <a:lnSpc>
                <a:spcPct val="150000"/>
              </a:lnSpc>
              <a:spcBef>
                <a:spcPts val="40"/>
              </a:spcBef>
            </a:pPr>
            <a:r>
              <a:rPr sz="1300" dirty="0">
                <a:latin typeface="Bookman Old Style"/>
                <a:cs typeface="Bookman Old Style"/>
              </a:rPr>
              <a:t>By</a:t>
            </a:r>
            <a:r>
              <a:rPr sz="1300" spc="-30" dirty="0">
                <a:latin typeface="Bookman Old Style"/>
                <a:cs typeface="Bookman Old Style"/>
              </a:rPr>
              <a:t> </a:t>
            </a:r>
            <a:r>
              <a:rPr sz="1300" dirty="0">
                <a:latin typeface="Bookman Old Style"/>
                <a:cs typeface="Bookman Old Style"/>
              </a:rPr>
              <a:t>reducing</a:t>
            </a:r>
            <a:r>
              <a:rPr sz="1300" spc="-30" dirty="0">
                <a:latin typeface="Bookman Old Style"/>
                <a:cs typeface="Bookman Old Style"/>
              </a:rPr>
              <a:t> </a:t>
            </a:r>
            <a:r>
              <a:rPr sz="1300" dirty="0">
                <a:latin typeface="Bookman Old Style"/>
                <a:cs typeface="Bookman Old Style"/>
              </a:rPr>
              <a:t>the</a:t>
            </a:r>
            <a:r>
              <a:rPr sz="1300" spc="-25" dirty="0">
                <a:latin typeface="Bookman Old Style"/>
                <a:cs typeface="Bookman Old Style"/>
              </a:rPr>
              <a:t> </a:t>
            </a:r>
            <a:r>
              <a:rPr sz="1300" dirty="0">
                <a:latin typeface="Bookman Old Style"/>
                <a:cs typeface="Bookman Old Style"/>
              </a:rPr>
              <a:t>similarity</a:t>
            </a:r>
            <a:r>
              <a:rPr sz="1300" spc="-30" dirty="0">
                <a:latin typeface="Bookman Old Style"/>
                <a:cs typeface="Bookman Old Style"/>
              </a:rPr>
              <a:t> </a:t>
            </a:r>
            <a:r>
              <a:rPr sz="1300" dirty="0">
                <a:latin typeface="Bookman Old Style"/>
                <a:cs typeface="Bookman Old Style"/>
              </a:rPr>
              <a:t>between</a:t>
            </a:r>
            <a:r>
              <a:rPr sz="1300" spc="-25" dirty="0">
                <a:latin typeface="Bookman Old Style"/>
                <a:cs typeface="Bookman Old Style"/>
              </a:rPr>
              <a:t> </a:t>
            </a:r>
            <a:r>
              <a:rPr sz="1300" dirty="0">
                <a:latin typeface="Bookman Old Style"/>
                <a:cs typeface="Bookman Old Style"/>
              </a:rPr>
              <a:t>images</a:t>
            </a:r>
            <a:r>
              <a:rPr sz="1300" spc="-25" dirty="0">
                <a:latin typeface="Bookman Old Style"/>
                <a:cs typeface="Bookman Old Style"/>
              </a:rPr>
              <a:t> </a:t>
            </a:r>
            <a:r>
              <a:rPr sz="1300" dirty="0">
                <a:latin typeface="Bookman Old Style"/>
                <a:cs typeface="Bookman Old Style"/>
              </a:rPr>
              <a:t>within</a:t>
            </a:r>
            <a:r>
              <a:rPr sz="1300" spc="-25" dirty="0">
                <a:latin typeface="Bookman Old Style"/>
                <a:cs typeface="Bookman Old Style"/>
              </a:rPr>
              <a:t> </a:t>
            </a:r>
            <a:r>
              <a:rPr sz="1300" dirty="0">
                <a:latin typeface="Bookman Old Style"/>
                <a:cs typeface="Bookman Old Style"/>
              </a:rPr>
              <a:t>a</a:t>
            </a:r>
            <a:r>
              <a:rPr sz="1300" spc="-25" dirty="0">
                <a:latin typeface="Bookman Old Style"/>
                <a:cs typeface="Bookman Old Style"/>
              </a:rPr>
              <a:t> </a:t>
            </a:r>
            <a:r>
              <a:rPr sz="1300" dirty="0">
                <a:latin typeface="Bookman Old Style"/>
                <a:cs typeface="Bookman Old Style"/>
              </a:rPr>
              <a:t>batch,</a:t>
            </a:r>
            <a:r>
              <a:rPr sz="1300" spc="-25" dirty="0">
                <a:latin typeface="Bookman Old Style"/>
                <a:cs typeface="Bookman Old Style"/>
              </a:rPr>
              <a:t> </a:t>
            </a:r>
            <a:r>
              <a:rPr sz="1300" dirty="0">
                <a:latin typeface="Bookman Old Style"/>
                <a:cs typeface="Bookman Old Style"/>
              </a:rPr>
              <a:t>the</a:t>
            </a:r>
            <a:r>
              <a:rPr sz="1300" spc="-30" dirty="0">
                <a:latin typeface="Bookman Old Style"/>
                <a:cs typeface="Bookman Old Style"/>
              </a:rPr>
              <a:t> </a:t>
            </a:r>
            <a:r>
              <a:rPr sz="1300" spc="-10" dirty="0">
                <a:latin typeface="Bookman Old Style"/>
                <a:cs typeface="Bookman Old Style"/>
              </a:rPr>
              <a:t>method </a:t>
            </a:r>
            <a:r>
              <a:rPr sz="1300" dirty="0">
                <a:latin typeface="Bookman Old Style"/>
                <a:cs typeface="Bookman Old Style"/>
              </a:rPr>
              <a:t>ensures</a:t>
            </a:r>
            <a:r>
              <a:rPr sz="1300" spc="-30" dirty="0">
                <a:latin typeface="Bookman Old Style"/>
                <a:cs typeface="Bookman Old Style"/>
              </a:rPr>
              <a:t> </a:t>
            </a:r>
            <a:r>
              <a:rPr sz="1300" dirty="0">
                <a:latin typeface="Bookman Old Style"/>
                <a:cs typeface="Bookman Old Style"/>
              </a:rPr>
              <a:t>a</a:t>
            </a:r>
            <a:r>
              <a:rPr sz="1300" spc="-25" dirty="0">
                <a:latin typeface="Bookman Old Style"/>
                <a:cs typeface="Bookman Old Style"/>
              </a:rPr>
              <a:t> </a:t>
            </a:r>
            <a:r>
              <a:rPr sz="1300" dirty="0">
                <a:latin typeface="Bookman Old Style"/>
                <a:cs typeface="Bookman Old Style"/>
              </a:rPr>
              <a:t>diverse</a:t>
            </a:r>
            <a:r>
              <a:rPr sz="1300" spc="-30" dirty="0">
                <a:latin typeface="Bookman Old Style"/>
                <a:cs typeface="Bookman Old Style"/>
              </a:rPr>
              <a:t> </a:t>
            </a:r>
            <a:r>
              <a:rPr sz="1300" dirty="0">
                <a:latin typeface="Bookman Old Style"/>
                <a:cs typeface="Bookman Old Style"/>
              </a:rPr>
              <a:t>range</a:t>
            </a:r>
            <a:r>
              <a:rPr sz="1300" spc="-30" dirty="0">
                <a:latin typeface="Bookman Old Style"/>
                <a:cs typeface="Bookman Old Style"/>
              </a:rPr>
              <a:t> </a:t>
            </a:r>
            <a:r>
              <a:rPr sz="1300" dirty="0">
                <a:latin typeface="Bookman Old Style"/>
                <a:cs typeface="Bookman Old Style"/>
              </a:rPr>
              <a:t>of</a:t>
            </a:r>
            <a:r>
              <a:rPr sz="1300" spc="-30" dirty="0">
                <a:latin typeface="Bookman Old Style"/>
                <a:cs typeface="Bookman Old Style"/>
              </a:rPr>
              <a:t> </a:t>
            </a:r>
            <a:r>
              <a:rPr sz="1300" dirty="0">
                <a:latin typeface="Bookman Old Style"/>
                <a:cs typeface="Bookman Old Style"/>
              </a:rPr>
              <a:t>coverings,</a:t>
            </a:r>
            <a:r>
              <a:rPr sz="1300" spc="-30" dirty="0">
                <a:latin typeface="Bookman Old Style"/>
                <a:cs typeface="Bookman Old Style"/>
              </a:rPr>
              <a:t> </a:t>
            </a:r>
            <a:r>
              <a:rPr sz="1300" dirty="0">
                <a:latin typeface="Bookman Old Style"/>
                <a:cs typeface="Bookman Old Style"/>
              </a:rPr>
              <a:t>enhancing</a:t>
            </a:r>
            <a:r>
              <a:rPr sz="1300" spc="-30" dirty="0">
                <a:latin typeface="Bookman Old Style"/>
                <a:cs typeface="Bookman Old Style"/>
              </a:rPr>
              <a:t> </a:t>
            </a:r>
            <a:r>
              <a:rPr sz="1300" dirty="0">
                <a:latin typeface="Bookman Old Style"/>
                <a:cs typeface="Bookman Old Style"/>
              </a:rPr>
              <a:t>overall</a:t>
            </a:r>
            <a:r>
              <a:rPr sz="1300" spc="-25" dirty="0">
                <a:latin typeface="Bookman Old Style"/>
                <a:cs typeface="Bookman Old Style"/>
              </a:rPr>
              <a:t> </a:t>
            </a:r>
            <a:r>
              <a:rPr sz="1300" dirty="0">
                <a:latin typeface="Bookman Old Style"/>
                <a:cs typeface="Bookman Old Style"/>
              </a:rPr>
              <a:t>security.</a:t>
            </a:r>
            <a:r>
              <a:rPr sz="1300" spc="-30" dirty="0">
                <a:latin typeface="Bookman Old Style"/>
                <a:cs typeface="Bookman Old Style"/>
              </a:rPr>
              <a:t> </a:t>
            </a:r>
            <a:endParaRPr sz="1300" dirty="0">
              <a:latin typeface="Bookman Old Style"/>
              <a:cs typeface="Bookman Old Style"/>
            </a:endParaRPr>
          </a:p>
        </p:txBody>
      </p:sp>
      <p:sp>
        <p:nvSpPr>
          <p:cNvPr id="8" name="Footer Placeholder 7">
            <a:extLst>
              <a:ext uri="{FF2B5EF4-FFF2-40B4-BE49-F238E27FC236}">
                <a16:creationId xmlns:a16="http://schemas.microsoft.com/office/drawing/2014/main" id="{F1F52E3F-1F9D-8708-8A5C-619EE9D6FB26}"/>
              </a:ext>
            </a:extLst>
          </p:cNvPr>
          <p:cNvSpPr>
            <a:spLocks noGrp="1"/>
          </p:cNvSpPr>
          <p:nvPr>
            <p:ph type="ftr" sz="quarter" idx="5"/>
          </p:nvPr>
        </p:nvSpPr>
        <p:spPr/>
        <p:txBody>
          <a:bodyPr/>
          <a:lstStyle/>
          <a:p>
            <a:pPr algn="ctr">
              <a:lnSpc>
                <a:spcPts val="1240"/>
              </a:lnSpc>
            </a:pPr>
            <a:r>
              <a:rPr lang="en-US" dirty="0"/>
              <a:t>Department</a:t>
            </a:r>
            <a:r>
              <a:rPr lang="en-US" spc="-30" dirty="0"/>
              <a:t> </a:t>
            </a:r>
            <a:r>
              <a:rPr lang="en-US" dirty="0"/>
              <a:t>of</a:t>
            </a:r>
            <a:r>
              <a:rPr lang="en-US" spc="-25" dirty="0"/>
              <a:t> </a:t>
            </a:r>
            <a:r>
              <a:rPr lang="en-US" dirty="0"/>
              <a:t>Computer</a:t>
            </a:r>
            <a:r>
              <a:rPr lang="en-US" spc="-30" dirty="0"/>
              <a:t> </a:t>
            </a:r>
            <a:r>
              <a:rPr lang="en-US" dirty="0"/>
              <a:t>Science</a:t>
            </a:r>
            <a:r>
              <a:rPr lang="en-US" spc="-25" dirty="0"/>
              <a:t> and</a:t>
            </a:r>
          </a:p>
          <a:p>
            <a:pPr algn="ctr">
              <a:lnSpc>
                <a:spcPct val="100000"/>
              </a:lnSpc>
              <a:spcBef>
                <a:spcPts val="60"/>
              </a:spcBef>
            </a:pPr>
            <a:r>
              <a:rPr lang="en-US" spc="-10" dirty="0"/>
              <a:t>Engineering</a:t>
            </a:r>
          </a:p>
        </p:txBody>
      </p:sp>
      <p:sp>
        <p:nvSpPr>
          <p:cNvPr id="9" name="Slide Number Placeholder 8">
            <a:extLst>
              <a:ext uri="{FF2B5EF4-FFF2-40B4-BE49-F238E27FC236}">
                <a16:creationId xmlns:a16="http://schemas.microsoft.com/office/drawing/2014/main" id="{C8968351-8AE2-4605-635C-D84BAD25D259}"/>
              </a:ext>
            </a:extLst>
          </p:cNvPr>
          <p:cNvSpPr>
            <a:spLocks noGrp="1"/>
          </p:cNvSpPr>
          <p:nvPr>
            <p:ph type="sldNum" sz="quarter" idx="7"/>
          </p:nvPr>
        </p:nvSpPr>
        <p:spPr/>
        <p:txBody>
          <a:bodyPr/>
          <a:lstStyle/>
          <a:p>
            <a:pPr marL="97790">
              <a:lnSpc>
                <a:spcPct val="100000"/>
              </a:lnSpc>
              <a:spcBef>
                <a:spcPts val="30"/>
              </a:spcBef>
            </a:pPr>
            <a:fld id="{81D60167-4931-47E6-BA6A-407CBD079E47}" type="slidenum">
              <a:rPr lang="en-IN" spc="-50" smtClean="0">
                <a:latin typeface="Bookman Old Style"/>
                <a:cs typeface="Bookman Old Style"/>
              </a:rPr>
              <a:t>3</a:t>
            </a:fld>
            <a:endParaRPr lang="en-IN" spc="-50" dirty="0">
              <a:latin typeface="Bookman Old Style"/>
              <a:cs typeface="Bookman Old Styl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lnSpc>
                <a:spcPct val="100000"/>
              </a:lnSpc>
              <a:spcBef>
                <a:spcPts val="0"/>
              </a:spcBef>
              <a:spcAft>
                <a:spcPts val="0"/>
              </a:spcAft>
              <a:buSzPts val="1200"/>
              <a:buNone/>
            </a:pPr>
            <a:fld id="{00000000-1234-1234-1234-123412341234}" type="slidenum">
              <a:rPr lang="en-US" smtClean="0"/>
              <a:pPr marL="0" lvl="0" indent="0" algn="r" rtl="0">
                <a:lnSpc>
                  <a:spcPct val="100000"/>
                </a:lnSpc>
                <a:spcBef>
                  <a:spcPts val="0"/>
                </a:spcBef>
                <a:spcAft>
                  <a:spcPts val="0"/>
                </a:spcAft>
                <a:buSzPts val="1200"/>
                <a:buNone/>
              </a:pPr>
              <a:t>4</a:t>
            </a:fld>
            <a:endParaRPr>
              <a:latin typeface="Bookman Old Style" panose="02050604050505020204" pitchFamily="18" charset="0"/>
            </a:endParaRPr>
          </a:p>
        </p:txBody>
      </p:sp>
      <p:sp>
        <p:nvSpPr>
          <p:cNvPr id="2" name="Title 1"/>
          <p:cNvSpPr>
            <a:spLocks noGrp="1"/>
          </p:cNvSpPr>
          <p:nvPr>
            <p:ph type="title"/>
          </p:nvPr>
        </p:nvSpPr>
        <p:spPr>
          <a:xfrm>
            <a:off x="1752600" y="271170"/>
            <a:ext cx="6117431" cy="627321"/>
          </a:xfrm>
        </p:spPr>
        <p:txBody>
          <a:bodyPr/>
          <a:lstStyle/>
          <a:p>
            <a:r>
              <a:rPr lang="en-US" sz="3200" dirty="0">
                <a:latin typeface="Bookman Old Style" panose="02050604050505020204" pitchFamily="18" charset="0"/>
              </a:rPr>
              <a:t>Proposed Method</a:t>
            </a:r>
            <a:endParaRPr lang="en-US" sz="3600" dirty="0">
              <a:latin typeface="Bookman Old Style" panose="02050604050505020204" pitchFamily="18" charset="0"/>
            </a:endParaRPr>
          </a:p>
        </p:txBody>
      </p:sp>
      <p:sp>
        <p:nvSpPr>
          <p:cNvPr id="4" name="Footer Placeholder 3"/>
          <p:cNvSpPr>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p>
        </p:txBody>
      </p:sp>
      <p:sp>
        <p:nvSpPr>
          <p:cNvPr id="11" name="TextBox 10">
            <a:extLst>
              <a:ext uri="{FF2B5EF4-FFF2-40B4-BE49-F238E27FC236}">
                <a16:creationId xmlns:a16="http://schemas.microsoft.com/office/drawing/2014/main" id="{ADF3DDDC-1A32-8CA2-CDEB-A9E32B20C317}"/>
              </a:ext>
            </a:extLst>
          </p:cNvPr>
          <p:cNvSpPr txBox="1"/>
          <p:nvPr/>
        </p:nvSpPr>
        <p:spPr>
          <a:xfrm>
            <a:off x="657225" y="898491"/>
            <a:ext cx="9365456" cy="4142673"/>
          </a:xfrm>
          <a:prstGeom prst="rect">
            <a:avLst/>
          </a:prstGeom>
          <a:noFill/>
        </p:spPr>
        <p:txBody>
          <a:bodyPr wrap="square" rtlCol="0">
            <a:spAutoFit/>
          </a:bodyPr>
          <a:lstStyle/>
          <a:p>
            <a:pPr>
              <a:lnSpc>
                <a:spcPct val="115000"/>
              </a:lnSpc>
              <a:spcBef>
                <a:spcPts val="1400"/>
              </a:spcBef>
              <a:spcAft>
                <a:spcPts val="0"/>
              </a:spcAft>
            </a:pPr>
            <a:r>
              <a:rPr lang="en-IN" sz="1200" b="1" dirty="0">
                <a:effectLst/>
                <a:latin typeface="Arial" panose="020B0604020202020204" pitchFamily="34" charset="0"/>
                <a:ea typeface="Arial" panose="020B0604020202020204" pitchFamily="34" charset="0"/>
              </a:rPr>
              <a:t>Algorithm EnhancedSteganographywith_DualAuthentication_andCamelliaCipherAlgorithm  (images, message)</a:t>
            </a:r>
            <a:endParaRPr lang="en-IN" sz="1200" dirty="0">
              <a:effectLst/>
              <a:latin typeface="Arial" panose="020B0604020202020204" pitchFamily="34" charset="0"/>
              <a:ea typeface="Arial" panose="020B0604020202020204" pitchFamily="34" charset="0"/>
            </a:endParaRP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Input: Set of Images, Message</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1: Image Selection and Preprocessing</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selectedImage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ImageSelectionAndPreprocessing</a:t>
            </a:r>
            <a:r>
              <a:rPr lang="en-IN" sz="1200" dirty="0">
                <a:effectLst/>
                <a:latin typeface="Arial" panose="020B0604020202020204" pitchFamily="34" charset="0"/>
                <a:ea typeface="Arial" panose="020B0604020202020204" pitchFamily="34" charset="0"/>
              </a:rPr>
              <a:t>(images)</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2: Receiver Authentication</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authenticatedReceiver</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AuthenticateReceiver</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if </a:t>
            </a:r>
            <a:r>
              <a:rPr lang="en-IN" sz="1200" dirty="0" err="1">
                <a:effectLst/>
                <a:latin typeface="Arial" panose="020B0604020202020204" pitchFamily="34" charset="0"/>
                <a:ea typeface="Arial" panose="020B0604020202020204" pitchFamily="34" charset="0"/>
              </a:rPr>
              <a:t>authenticatedReceiver</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3: Compression and Encryption</a:t>
            </a:r>
          </a:p>
          <a:p>
            <a:pPr>
              <a:lnSpc>
                <a:spcPct val="115000"/>
              </a:lnSpc>
              <a:spcBef>
                <a:spcPts val="1400"/>
              </a:spcBef>
              <a:spcAft>
                <a:spcPts val="0"/>
              </a:spcAft>
            </a:pPr>
            <a:r>
              <a:rPr lang="en-IN" sz="1200" dirty="0">
                <a:latin typeface="Arial" panose="020B0604020202020204" pitchFamily="34" charset="0"/>
                <a:ea typeface="Arial" panose="020B0604020202020204" pitchFamily="34" charset="0"/>
              </a:rPr>
              <a:t>        </a:t>
            </a:r>
            <a:r>
              <a:rPr lang="en-IN" sz="1200" dirty="0" err="1">
                <a:latin typeface="Arial" panose="020B0604020202020204" pitchFamily="34" charset="0"/>
                <a:ea typeface="Arial" panose="020B0604020202020204" pitchFamily="34" charset="0"/>
              </a:rPr>
              <a:t>compressed_message</a:t>
            </a:r>
            <a:r>
              <a:rPr lang="en-IN" sz="1200" dirty="0">
                <a:latin typeface="Arial" panose="020B0604020202020204" pitchFamily="34" charset="0"/>
                <a:ea typeface="Arial" panose="020B0604020202020204" pitchFamily="34" charset="0"/>
              </a:rPr>
              <a:t> = compress(Text)</a:t>
            </a:r>
            <a:endParaRPr lang="en-IN" sz="1200" dirty="0">
              <a:effectLst/>
              <a:latin typeface="Arial" panose="020B0604020202020204" pitchFamily="34" charset="0"/>
              <a:ea typeface="Arial" panose="020B0604020202020204" pitchFamily="34" charset="0"/>
            </a:endParaRP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encryptedMessage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EncryptMessage</a:t>
            </a:r>
            <a:r>
              <a:rPr lang="en-IN" sz="1200" dirty="0">
                <a:effectLst/>
                <a:latin typeface="Arial" panose="020B0604020202020204" pitchFamily="34" charset="0"/>
                <a:ea typeface="Arial" panose="020B0604020202020204" pitchFamily="34" charset="0"/>
              </a:rPr>
              <a:t>(message)</a:t>
            </a:r>
          </a:p>
          <a:p>
            <a:endParaRPr lang="en-IN" sz="1050" dirty="0"/>
          </a:p>
        </p:txBody>
      </p:sp>
    </p:spTree>
    <p:extLst>
      <p:ext uri="{BB962C8B-B14F-4D97-AF65-F5344CB8AC3E}">
        <p14:creationId xmlns:p14="http://schemas.microsoft.com/office/powerpoint/2010/main" val="1605039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026" name="Picture 2">
            <a:extLst>
              <a:ext uri="{FF2B5EF4-FFF2-40B4-BE49-F238E27FC236}">
                <a16:creationId xmlns:a16="http://schemas.microsoft.com/office/drawing/2014/main" id="{6C95CCAD-E72B-E0A7-BFCB-2C53FD2160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80270" y="1102980"/>
            <a:ext cx="2432700" cy="2432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AFB6B995-6644-CF54-F861-7FC7F1460F02}"/>
              </a:ext>
            </a:extLst>
          </p:cNvPr>
          <p:cNvSpPr txBox="1"/>
          <p:nvPr/>
        </p:nvSpPr>
        <p:spPr>
          <a:xfrm>
            <a:off x="457200" y="1245516"/>
            <a:ext cx="7250906" cy="3029997"/>
          </a:xfrm>
          <a:prstGeom prst="rect">
            <a:avLst/>
          </a:prstGeom>
          <a:noFill/>
        </p:spPr>
        <p:txBody>
          <a:bodyPr wrap="square">
            <a:spAutoFit/>
          </a:bodyPr>
          <a:lstStyle/>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4: Steganography</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stegoImage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ApplySteganography</a:t>
            </a:r>
            <a:r>
              <a:rPr lang="en-IN" sz="1200" dirty="0">
                <a:effectLst/>
                <a:latin typeface="Arial" panose="020B0604020202020204" pitchFamily="34" charset="0"/>
                <a:ea typeface="Arial" panose="020B0604020202020204" pitchFamily="34" charset="0"/>
              </a:rPr>
              <a:t>(</a:t>
            </a:r>
            <a:r>
              <a:rPr lang="en-IN" sz="1200" dirty="0" err="1">
                <a:effectLst/>
                <a:latin typeface="Arial" panose="020B0604020202020204" pitchFamily="34" charset="0"/>
                <a:ea typeface="Arial" panose="020B0604020202020204" pitchFamily="34" charset="0"/>
              </a:rPr>
              <a:t>selectedImage</a:t>
            </a: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encryptedMessage</a:t>
            </a:r>
            <a:r>
              <a:rPr lang="en-IN" sz="1200" dirty="0">
                <a:effectLst/>
                <a:latin typeface="Arial" panose="020B0604020202020204" pitchFamily="34" charset="0"/>
                <a:ea typeface="Arial" panose="020B0604020202020204" pitchFamily="34" charset="0"/>
              </a:rPr>
              <a:t>) </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5: Data Transmission</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TransmitStegoImage</a:t>
            </a:r>
            <a:r>
              <a:rPr lang="en-IN" sz="1200" dirty="0">
                <a:effectLst/>
                <a:latin typeface="Arial" panose="020B0604020202020204" pitchFamily="34" charset="0"/>
                <a:ea typeface="Arial" panose="020B0604020202020204" pitchFamily="34" charset="0"/>
              </a:rPr>
              <a:t>(</a:t>
            </a:r>
            <a:r>
              <a:rPr lang="en-IN" sz="1200" dirty="0" err="1">
                <a:effectLst/>
                <a:latin typeface="Arial" panose="020B0604020202020204" pitchFamily="34" charset="0"/>
                <a:ea typeface="Arial" panose="020B0604020202020204" pitchFamily="34" charset="0"/>
              </a:rPr>
              <a:t>stegoImage</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else:</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DisplayAuthenticationFailureMessage</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End Algorithm</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endParaRPr lang="en-IN" sz="1200" dirty="0"/>
          </a:p>
        </p:txBody>
      </p:sp>
    </p:spTree>
    <p:extLst>
      <p:ext uri="{BB962C8B-B14F-4D97-AF65-F5344CB8AC3E}">
        <p14:creationId xmlns:p14="http://schemas.microsoft.com/office/powerpoint/2010/main" val="2219374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2052" name="Picture 4">
            <a:extLst>
              <a:ext uri="{FF2B5EF4-FFF2-40B4-BE49-F238E27FC236}">
                <a16:creationId xmlns:a16="http://schemas.microsoft.com/office/drawing/2014/main" id="{88121D38-AF42-69CA-A2E4-5DCF22BBC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08513"/>
            <a:ext cx="5691186" cy="185975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4" name="Picture 6">
            <a:extLst>
              <a:ext uri="{FF2B5EF4-FFF2-40B4-BE49-F238E27FC236}">
                <a16:creationId xmlns:a16="http://schemas.microsoft.com/office/drawing/2014/main" id="{78C6E8A7-AB4C-4B9D-6699-B86294320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62299"/>
            <a:ext cx="4050506" cy="13526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85DEDA9-806C-6656-A69C-A4E55DEC7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712" y="3481434"/>
            <a:ext cx="2838450" cy="714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1120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2114" rIns="0" bIns="0" rtlCol="0">
            <a:spAutoFit/>
          </a:bodyPr>
          <a:lstStyle/>
          <a:p>
            <a:pPr marL="683895">
              <a:lnSpc>
                <a:spcPct val="100000"/>
              </a:lnSpc>
              <a:spcBef>
                <a:spcPts val="100"/>
              </a:spcBef>
            </a:pPr>
            <a:r>
              <a:rPr dirty="0">
                <a:latin typeface="Calibri"/>
                <a:cs typeface="Calibri"/>
              </a:rPr>
              <a:t>Experiment</a:t>
            </a:r>
            <a:r>
              <a:rPr spc="-80" dirty="0">
                <a:latin typeface="Calibri"/>
                <a:cs typeface="Calibri"/>
              </a:rPr>
              <a:t> </a:t>
            </a:r>
            <a:r>
              <a:rPr spc="-10" dirty="0">
                <a:latin typeface="Calibri"/>
                <a:cs typeface="Calibri"/>
              </a:rPr>
              <a:t>Environment</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algn="ctr">
              <a:lnSpc>
                <a:spcPts val="1240"/>
              </a:lnSpc>
            </a:pPr>
            <a:r>
              <a:rPr dirty="0"/>
              <a:t>Department</a:t>
            </a:r>
            <a:r>
              <a:rPr spc="-30" dirty="0"/>
              <a:t> </a:t>
            </a:r>
            <a:r>
              <a:rPr dirty="0"/>
              <a:t>of</a:t>
            </a:r>
            <a:r>
              <a:rPr spc="-25" dirty="0"/>
              <a:t> </a:t>
            </a:r>
            <a:r>
              <a:rPr dirty="0"/>
              <a:t>Computer</a:t>
            </a:r>
            <a:r>
              <a:rPr spc="-30" dirty="0"/>
              <a:t> </a:t>
            </a:r>
            <a:r>
              <a:rPr dirty="0"/>
              <a:t>Science</a:t>
            </a:r>
            <a:r>
              <a:rPr spc="-25" dirty="0"/>
              <a:t> and</a:t>
            </a:r>
          </a:p>
          <a:p>
            <a:pPr algn="ctr">
              <a:lnSpc>
                <a:spcPct val="100000"/>
              </a:lnSpc>
              <a:spcBef>
                <a:spcPts val="60"/>
              </a:spcBef>
            </a:pPr>
            <a:r>
              <a:rPr spc="-10" dirty="0"/>
              <a:t>Engineering</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a:t>
            </a:fld>
            <a:endParaRPr spc="-25" dirty="0"/>
          </a:p>
        </p:txBody>
      </p:sp>
      <p:sp>
        <p:nvSpPr>
          <p:cNvPr id="3" name="object 3"/>
          <p:cNvSpPr txBox="1">
            <a:spLocks noGrp="1"/>
          </p:cNvSpPr>
          <p:nvPr>
            <p:ph type="body" idx="1"/>
          </p:nvPr>
        </p:nvSpPr>
        <p:spPr>
          <a:xfrm>
            <a:off x="609600" y="791990"/>
            <a:ext cx="8414385" cy="4285789"/>
          </a:xfrm>
          <a:prstGeom prst="rect">
            <a:avLst/>
          </a:prstGeom>
        </p:spPr>
        <p:txBody>
          <a:bodyPr vert="horz" wrap="square" lIns="0" tIns="12700" rIns="0" bIns="0" rtlCol="0">
            <a:spAutoFit/>
          </a:bodyPr>
          <a:lstStyle/>
          <a:p>
            <a:pPr marL="12700">
              <a:lnSpc>
                <a:spcPct val="100000"/>
              </a:lnSpc>
              <a:spcBef>
                <a:spcPts val="100"/>
              </a:spcBef>
            </a:pPr>
            <a:r>
              <a:rPr sz="1100" dirty="0"/>
              <a:t>The</a:t>
            </a:r>
            <a:r>
              <a:rPr sz="1100" spc="-25" dirty="0"/>
              <a:t> </a:t>
            </a:r>
            <a:r>
              <a:rPr sz="1100" dirty="0"/>
              <a:t>environment</a:t>
            </a:r>
            <a:r>
              <a:rPr sz="1100" spc="-25" dirty="0"/>
              <a:t> </a:t>
            </a:r>
            <a:r>
              <a:rPr sz="1100" dirty="0"/>
              <a:t>used</a:t>
            </a:r>
            <a:r>
              <a:rPr sz="1100" spc="-20" dirty="0"/>
              <a:t> </a:t>
            </a:r>
            <a:r>
              <a:rPr sz="1100" dirty="0"/>
              <a:t>is</a:t>
            </a:r>
            <a:r>
              <a:rPr sz="1100" spc="-25" dirty="0"/>
              <a:t> </a:t>
            </a:r>
            <a:r>
              <a:rPr sz="1100" b="1" dirty="0"/>
              <a:t>PYTHON</a:t>
            </a:r>
            <a:r>
              <a:rPr sz="1100" b="1" spc="-25" dirty="0"/>
              <a:t> </a:t>
            </a:r>
            <a:r>
              <a:rPr sz="1100" b="1" dirty="0"/>
              <a:t>IDLE</a:t>
            </a:r>
            <a:r>
              <a:rPr sz="1100" b="1" spc="-20" dirty="0"/>
              <a:t> </a:t>
            </a:r>
            <a:r>
              <a:rPr sz="1100" b="1" dirty="0"/>
              <a:t>&amp;</a:t>
            </a:r>
            <a:r>
              <a:rPr sz="1100" b="1" spc="-25" dirty="0"/>
              <a:t> </a:t>
            </a:r>
            <a:r>
              <a:rPr sz="1100" b="1" dirty="0"/>
              <a:t>COMMAND</a:t>
            </a:r>
            <a:r>
              <a:rPr sz="1100" b="1" spc="-20" dirty="0"/>
              <a:t> </a:t>
            </a:r>
            <a:r>
              <a:rPr sz="1100" b="1" spc="-10" dirty="0"/>
              <a:t>PROMPT</a:t>
            </a:r>
          </a:p>
          <a:p>
            <a:pPr>
              <a:lnSpc>
                <a:spcPct val="100000"/>
              </a:lnSpc>
              <a:spcBef>
                <a:spcPts val="135"/>
              </a:spcBef>
            </a:pPr>
            <a:endParaRPr sz="1100" spc="-10" dirty="0"/>
          </a:p>
          <a:p>
            <a:pPr marL="12700">
              <a:lnSpc>
                <a:spcPct val="150000"/>
              </a:lnSpc>
            </a:pPr>
            <a:r>
              <a:rPr sz="1100" b="1" dirty="0">
                <a:latin typeface="Bookman Old Style Bold"/>
                <a:cs typeface="Bookman Old Style Bold"/>
              </a:rPr>
              <a:t>The</a:t>
            </a:r>
            <a:r>
              <a:rPr sz="1100" b="1" spc="-15" dirty="0">
                <a:latin typeface="Bookman Old Style Bold"/>
                <a:cs typeface="Bookman Old Style Bold"/>
              </a:rPr>
              <a:t> </a:t>
            </a:r>
            <a:r>
              <a:rPr sz="1100" b="1" dirty="0">
                <a:latin typeface="Bookman Old Style Bold"/>
                <a:cs typeface="Bookman Old Style Bold"/>
              </a:rPr>
              <a:t>packages</a:t>
            </a:r>
            <a:r>
              <a:rPr sz="1100" b="1" spc="-10" dirty="0">
                <a:latin typeface="Bookman Old Style Bold"/>
                <a:cs typeface="Bookman Old Style Bold"/>
              </a:rPr>
              <a:t> </a:t>
            </a:r>
            <a:r>
              <a:rPr sz="1100" b="1" dirty="0">
                <a:latin typeface="Bookman Old Style Bold"/>
                <a:cs typeface="Bookman Old Style Bold"/>
              </a:rPr>
              <a:t>used</a:t>
            </a:r>
            <a:r>
              <a:rPr sz="1100" b="1" spc="-10" dirty="0">
                <a:latin typeface="Bookman Old Style Bold"/>
                <a:cs typeface="Bookman Old Style Bold"/>
              </a:rPr>
              <a:t> </a:t>
            </a:r>
            <a:r>
              <a:rPr sz="1100" b="1" dirty="0">
                <a:latin typeface="Bookman Old Style Bold"/>
                <a:cs typeface="Bookman Old Style Bold"/>
              </a:rPr>
              <a:t>in</a:t>
            </a:r>
            <a:r>
              <a:rPr sz="1100" b="1" spc="-10" dirty="0">
                <a:latin typeface="Bookman Old Style Bold"/>
                <a:cs typeface="Bookman Old Style Bold"/>
              </a:rPr>
              <a:t> </a:t>
            </a:r>
            <a:r>
              <a:rPr sz="1100" b="1" dirty="0">
                <a:latin typeface="Bookman Old Style Bold"/>
                <a:cs typeface="Bookman Old Style Bold"/>
              </a:rPr>
              <a:t>our</a:t>
            </a:r>
            <a:r>
              <a:rPr sz="1100" b="1" spc="-10" dirty="0">
                <a:latin typeface="Bookman Old Style Bold"/>
                <a:cs typeface="Bookman Old Style Bold"/>
              </a:rPr>
              <a:t> </a:t>
            </a:r>
            <a:r>
              <a:rPr sz="1100" b="1" dirty="0">
                <a:latin typeface="Bookman Old Style Bold"/>
                <a:cs typeface="Bookman Old Style Bold"/>
              </a:rPr>
              <a:t>Python</a:t>
            </a:r>
            <a:r>
              <a:rPr sz="1100" b="1" spc="-10" dirty="0">
                <a:latin typeface="Bookman Old Style Bold"/>
                <a:cs typeface="Bookman Old Style Bold"/>
              </a:rPr>
              <a:t> </a:t>
            </a:r>
            <a:r>
              <a:rPr sz="1100" b="1" dirty="0">
                <a:latin typeface="Bookman Old Style Bold"/>
                <a:cs typeface="Bookman Old Style Bold"/>
              </a:rPr>
              <a:t>code</a:t>
            </a:r>
            <a:r>
              <a:rPr sz="1100" b="1" spc="-10" dirty="0">
                <a:latin typeface="Bookman Old Style Bold"/>
                <a:cs typeface="Bookman Old Style Bold"/>
              </a:rPr>
              <a:t> </a:t>
            </a:r>
            <a:r>
              <a:rPr sz="1100" b="1" dirty="0">
                <a:latin typeface="Bookman Old Style Bold"/>
                <a:cs typeface="Bookman Old Style Bold"/>
              </a:rPr>
              <a:t>is</a:t>
            </a:r>
            <a:r>
              <a:rPr sz="1100" b="1" spc="-10" dirty="0">
                <a:latin typeface="Bookman Old Style Bold"/>
                <a:cs typeface="Bookman Old Style Bold"/>
              </a:rPr>
              <a:t> </a:t>
            </a:r>
            <a:r>
              <a:rPr sz="1100" b="1" spc="-50" dirty="0">
                <a:latin typeface="Bookman Old Style Bold"/>
                <a:cs typeface="Bookman Old Style Bold"/>
              </a:rPr>
              <a:t>:</a:t>
            </a:r>
          </a:p>
          <a:p>
            <a:pPr marL="180975" indent="-168275">
              <a:spcBef>
                <a:spcPts val="55"/>
              </a:spcBef>
              <a:buChar char="●"/>
              <a:tabLst>
                <a:tab pos="180975" algn="l"/>
              </a:tabLst>
            </a:pPr>
            <a:r>
              <a:rPr sz="1100" b="1" dirty="0"/>
              <a:t>PILLOW</a:t>
            </a:r>
            <a:r>
              <a:rPr sz="1100" b="1" spc="-25" dirty="0"/>
              <a:t> </a:t>
            </a:r>
            <a:r>
              <a:rPr sz="1100" b="1" dirty="0"/>
              <a:t>PACKAGE:</a:t>
            </a:r>
            <a:r>
              <a:rPr sz="1100" b="1" spc="-20" dirty="0"/>
              <a:t> </a:t>
            </a:r>
            <a:r>
              <a:rPr sz="1100" dirty="0"/>
              <a:t>Used</a:t>
            </a:r>
            <a:r>
              <a:rPr sz="1100" spc="-25" dirty="0"/>
              <a:t> </a:t>
            </a:r>
            <a:r>
              <a:rPr sz="1100" dirty="0"/>
              <a:t>for</a:t>
            </a:r>
            <a:r>
              <a:rPr sz="1100" spc="-20" dirty="0"/>
              <a:t> </a:t>
            </a:r>
            <a:r>
              <a:rPr sz="1100" dirty="0"/>
              <a:t>image</a:t>
            </a:r>
            <a:r>
              <a:rPr sz="1100" spc="-20" dirty="0"/>
              <a:t> </a:t>
            </a:r>
            <a:r>
              <a:rPr sz="1100" dirty="0"/>
              <a:t>processing,</a:t>
            </a:r>
            <a:r>
              <a:rPr sz="1100" spc="-25" dirty="0"/>
              <a:t> </a:t>
            </a:r>
            <a:r>
              <a:rPr sz="1100" dirty="0"/>
              <a:t>to</a:t>
            </a:r>
            <a:r>
              <a:rPr sz="1100" spc="-20" dirty="0"/>
              <a:t> </a:t>
            </a:r>
            <a:r>
              <a:rPr sz="1100" dirty="0"/>
              <a:t>open,</a:t>
            </a:r>
            <a:r>
              <a:rPr sz="1100" spc="-25" dirty="0"/>
              <a:t> </a:t>
            </a:r>
            <a:r>
              <a:rPr sz="1100" dirty="0"/>
              <a:t>manipulate</a:t>
            </a:r>
            <a:r>
              <a:rPr sz="1100" spc="-20" dirty="0"/>
              <a:t> </a:t>
            </a:r>
            <a:r>
              <a:rPr sz="1100" dirty="0"/>
              <a:t>and</a:t>
            </a:r>
            <a:r>
              <a:rPr sz="1100" spc="-25" dirty="0"/>
              <a:t> </a:t>
            </a:r>
            <a:r>
              <a:rPr sz="1100" dirty="0"/>
              <a:t>save</a:t>
            </a:r>
            <a:r>
              <a:rPr sz="1100" spc="-20" dirty="0"/>
              <a:t> </a:t>
            </a:r>
            <a:r>
              <a:rPr sz="1100" dirty="0"/>
              <a:t>various</a:t>
            </a:r>
            <a:r>
              <a:rPr sz="1100" spc="-20" dirty="0"/>
              <a:t> </a:t>
            </a:r>
            <a:r>
              <a:rPr sz="1100" dirty="0"/>
              <a:t>image</a:t>
            </a:r>
            <a:r>
              <a:rPr sz="1100" spc="-25" dirty="0"/>
              <a:t> </a:t>
            </a:r>
            <a:r>
              <a:rPr sz="1100" spc="-10" dirty="0"/>
              <a:t>formats.</a:t>
            </a:r>
          </a:p>
          <a:p>
            <a:pPr marL="140335" indent="-139700">
              <a:spcBef>
                <a:spcPts val="50"/>
              </a:spcBef>
              <a:buChar char="●"/>
              <a:tabLst>
                <a:tab pos="140335" algn="l"/>
              </a:tabLst>
            </a:pPr>
            <a:r>
              <a:rPr sz="1100" b="1" dirty="0"/>
              <a:t>OS</a:t>
            </a:r>
            <a:r>
              <a:rPr sz="1100" b="1" spc="-20" dirty="0"/>
              <a:t> </a:t>
            </a:r>
            <a:r>
              <a:rPr sz="1100" b="1" dirty="0"/>
              <a:t>PACKAGE:</a:t>
            </a:r>
            <a:r>
              <a:rPr sz="1100" b="1" spc="-15" dirty="0"/>
              <a:t> </a:t>
            </a:r>
            <a:r>
              <a:rPr sz="1100" dirty="0"/>
              <a:t>To</a:t>
            </a:r>
            <a:r>
              <a:rPr sz="1100" spc="-20" dirty="0"/>
              <a:t> </a:t>
            </a:r>
            <a:r>
              <a:rPr sz="1100" dirty="0"/>
              <a:t>interact</a:t>
            </a:r>
            <a:r>
              <a:rPr sz="1100" spc="-20" dirty="0"/>
              <a:t> </a:t>
            </a:r>
            <a:r>
              <a:rPr sz="1100" dirty="0"/>
              <a:t>with</a:t>
            </a:r>
            <a:r>
              <a:rPr sz="1100" spc="-15" dirty="0"/>
              <a:t> </a:t>
            </a:r>
            <a:r>
              <a:rPr sz="1100" dirty="0"/>
              <a:t>the</a:t>
            </a:r>
            <a:r>
              <a:rPr sz="1100" spc="-20" dirty="0"/>
              <a:t> </a:t>
            </a:r>
            <a:r>
              <a:rPr sz="1100" dirty="0"/>
              <a:t>operating</a:t>
            </a:r>
            <a:r>
              <a:rPr sz="1100" spc="-15" dirty="0"/>
              <a:t> </a:t>
            </a:r>
            <a:r>
              <a:rPr sz="1100" spc="-10" dirty="0"/>
              <a:t>system.</a:t>
            </a:r>
          </a:p>
          <a:p>
            <a:pPr marL="140335" indent="-139700">
              <a:spcBef>
                <a:spcPts val="55"/>
              </a:spcBef>
              <a:buChar char="●"/>
              <a:tabLst>
                <a:tab pos="140335" algn="l"/>
              </a:tabLst>
            </a:pPr>
            <a:r>
              <a:rPr sz="1100" b="1" dirty="0"/>
              <a:t>CRYPTOGRAPHY</a:t>
            </a:r>
            <a:r>
              <a:rPr sz="1100" b="1" spc="-30" dirty="0"/>
              <a:t> </a:t>
            </a:r>
            <a:r>
              <a:rPr sz="1100" b="1" dirty="0"/>
              <a:t>PACKAGE:</a:t>
            </a:r>
            <a:r>
              <a:rPr sz="1100" b="1" spc="-25" dirty="0"/>
              <a:t> </a:t>
            </a:r>
            <a:r>
              <a:rPr sz="1100" dirty="0"/>
              <a:t>For</a:t>
            </a:r>
            <a:r>
              <a:rPr sz="1100" spc="-25" dirty="0"/>
              <a:t> </a:t>
            </a:r>
            <a:r>
              <a:rPr sz="1100" dirty="0"/>
              <a:t>all</a:t>
            </a:r>
            <a:r>
              <a:rPr sz="1100" spc="-25" dirty="0"/>
              <a:t> </a:t>
            </a:r>
            <a:r>
              <a:rPr sz="1100" dirty="0"/>
              <a:t>cryptographic</a:t>
            </a:r>
            <a:r>
              <a:rPr sz="1100" spc="-25" dirty="0"/>
              <a:t> </a:t>
            </a:r>
            <a:r>
              <a:rPr sz="1100" dirty="0"/>
              <a:t>related</a:t>
            </a:r>
            <a:r>
              <a:rPr sz="1100" spc="-25" dirty="0"/>
              <a:t> </a:t>
            </a:r>
            <a:r>
              <a:rPr sz="1100" spc="-10" dirty="0"/>
              <a:t>operations.</a:t>
            </a:r>
          </a:p>
          <a:p>
            <a:pPr marL="140335" indent="-139700">
              <a:spcBef>
                <a:spcPts val="55"/>
              </a:spcBef>
              <a:buChar char="●"/>
              <a:tabLst>
                <a:tab pos="140335" algn="l"/>
              </a:tabLst>
            </a:pPr>
            <a:r>
              <a:rPr sz="1100" b="1" dirty="0"/>
              <a:t>PYCRYPTODOME</a:t>
            </a:r>
            <a:r>
              <a:rPr sz="1100" b="1" spc="-25" dirty="0"/>
              <a:t> </a:t>
            </a:r>
            <a:r>
              <a:rPr sz="1100" b="1" dirty="0"/>
              <a:t>PACKAGE:</a:t>
            </a:r>
            <a:r>
              <a:rPr sz="1100" b="1" spc="-20" dirty="0"/>
              <a:t> </a:t>
            </a:r>
            <a:r>
              <a:rPr sz="1100" dirty="0"/>
              <a:t>Used</a:t>
            </a:r>
            <a:r>
              <a:rPr sz="1100" spc="-25" dirty="0"/>
              <a:t> </a:t>
            </a:r>
            <a:r>
              <a:rPr sz="1100" dirty="0"/>
              <a:t>in</a:t>
            </a:r>
            <a:r>
              <a:rPr sz="1100" spc="-20" dirty="0"/>
              <a:t> </a:t>
            </a:r>
            <a:r>
              <a:rPr sz="1100" dirty="0"/>
              <a:t>the</a:t>
            </a:r>
            <a:r>
              <a:rPr sz="1100" spc="-20" dirty="0"/>
              <a:t> </a:t>
            </a:r>
            <a:r>
              <a:rPr sz="1100" dirty="0"/>
              <a:t>code</a:t>
            </a:r>
            <a:r>
              <a:rPr sz="1100" spc="-25" dirty="0"/>
              <a:t> </a:t>
            </a:r>
            <a:r>
              <a:rPr sz="1100" dirty="0"/>
              <a:t>for</a:t>
            </a:r>
            <a:r>
              <a:rPr sz="1100" spc="-20" dirty="0"/>
              <a:t> </a:t>
            </a:r>
            <a:r>
              <a:rPr sz="1100" spc="-10" dirty="0"/>
              <a:t>SHA-</a:t>
            </a:r>
            <a:r>
              <a:rPr sz="1100" dirty="0"/>
              <a:t>256,</a:t>
            </a:r>
            <a:r>
              <a:rPr sz="1100" spc="-20" dirty="0"/>
              <a:t> </a:t>
            </a:r>
            <a:r>
              <a:rPr sz="1100" spc="-10" dirty="0"/>
              <a:t>RANDOM.</a:t>
            </a:r>
          </a:p>
          <a:p>
            <a:pPr marL="140335" marR="105410" indent="-139700">
              <a:spcBef>
                <a:spcPts val="175"/>
              </a:spcBef>
              <a:buChar char="●"/>
              <a:tabLst>
                <a:tab pos="241300" algn="l"/>
              </a:tabLst>
            </a:pPr>
            <a:r>
              <a:rPr sz="1100" b="1" spc="-10" dirty="0"/>
              <a:t>BASE-</a:t>
            </a:r>
            <a:r>
              <a:rPr sz="1100" b="1" dirty="0"/>
              <a:t>64</a:t>
            </a:r>
            <a:r>
              <a:rPr sz="1100" b="1" spc="-25" dirty="0"/>
              <a:t> </a:t>
            </a:r>
            <a:r>
              <a:rPr sz="1100" b="1" dirty="0"/>
              <a:t>PACKAGE:</a:t>
            </a:r>
            <a:r>
              <a:rPr sz="1100" b="1" spc="-20" dirty="0"/>
              <a:t> </a:t>
            </a:r>
            <a:r>
              <a:rPr sz="1100" dirty="0"/>
              <a:t>Used</a:t>
            </a:r>
            <a:r>
              <a:rPr sz="1100" spc="-20" dirty="0"/>
              <a:t> </a:t>
            </a:r>
            <a:r>
              <a:rPr sz="1100" dirty="0"/>
              <a:t>for</a:t>
            </a:r>
            <a:r>
              <a:rPr sz="1100" spc="-20" dirty="0"/>
              <a:t> </a:t>
            </a:r>
            <a:r>
              <a:rPr sz="1100" dirty="0"/>
              <a:t>particularly</a:t>
            </a:r>
            <a:r>
              <a:rPr sz="1100" spc="-20" dirty="0"/>
              <a:t> </a:t>
            </a:r>
            <a:r>
              <a:rPr sz="1100" dirty="0"/>
              <a:t>in</a:t>
            </a:r>
            <a:r>
              <a:rPr sz="1100" spc="-20" dirty="0"/>
              <a:t> </a:t>
            </a:r>
            <a:r>
              <a:rPr sz="1100" dirty="0"/>
              <a:t>image</a:t>
            </a:r>
            <a:r>
              <a:rPr sz="1100" spc="-20" dirty="0"/>
              <a:t> </a:t>
            </a:r>
            <a:r>
              <a:rPr sz="1100" dirty="0"/>
              <a:t>steganography</a:t>
            </a:r>
            <a:r>
              <a:rPr sz="1100" spc="-20" dirty="0"/>
              <a:t> </a:t>
            </a:r>
            <a:r>
              <a:rPr sz="1100" dirty="0"/>
              <a:t>without</a:t>
            </a:r>
            <a:r>
              <a:rPr sz="1100" spc="-20" dirty="0"/>
              <a:t> </a:t>
            </a:r>
            <a:r>
              <a:rPr sz="1100" dirty="0"/>
              <a:t>causing</a:t>
            </a:r>
            <a:r>
              <a:rPr sz="1100" spc="-20" dirty="0"/>
              <a:t> </a:t>
            </a:r>
            <a:r>
              <a:rPr sz="1100" dirty="0"/>
              <a:t>issues</a:t>
            </a:r>
            <a:r>
              <a:rPr sz="1100" spc="-20" dirty="0"/>
              <a:t> </a:t>
            </a:r>
            <a:r>
              <a:rPr sz="1100" dirty="0"/>
              <a:t>when</a:t>
            </a:r>
            <a:r>
              <a:rPr sz="1100" spc="-20" dirty="0"/>
              <a:t> </a:t>
            </a:r>
            <a:r>
              <a:rPr sz="1100" dirty="0"/>
              <a:t>we</a:t>
            </a:r>
            <a:r>
              <a:rPr sz="1100" spc="-20" dirty="0"/>
              <a:t> </a:t>
            </a:r>
            <a:r>
              <a:rPr sz="1100" dirty="0"/>
              <a:t>use</a:t>
            </a:r>
            <a:r>
              <a:rPr sz="1100" spc="-20" dirty="0"/>
              <a:t> </a:t>
            </a:r>
            <a:r>
              <a:rPr sz="1100" dirty="0"/>
              <a:t>character</a:t>
            </a:r>
            <a:r>
              <a:rPr sz="1100" spc="-25" dirty="0"/>
              <a:t> </a:t>
            </a:r>
            <a:r>
              <a:rPr sz="1100" dirty="0"/>
              <a:t>encoding</a:t>
            </a:r>
            <a:r>
              <a:rPr sz="1100" spc="-20" dirty="0"/>
              <a:t> </a:t>
            </a:r>
            <a:r>
              <a:rPr sz="1100" dirty="0"/>
              <a:t>or</a:t>
            </a:r>
            <a:r>
              <a:rPr sz="1100" spc="-20" dirty="0"/>
              <a:t> </a:t>
            </a:r>
            <a:r>
              <a:rPr sz="1100" spc="-25" dirty="0"/>
              <a:t>special </a:t>
            </a:r>
            <a:r>
              <a:rPr sz="1100" spc="-10" dirty="0"/>
              <a:t>characters.</a:t>
            </a:r>
            <a:endParaRPr lang="en-IN" sz="1100" spc="-10" dirty="0"/>
          </a:p>
          <a:p>
            <a:pPr marL="140335" marR="5080" indent="-139700">
              <a:spcBef>
                <a:spcPts val="155"/>
              </a:spcBef>
              <a:buChar char="●"/>
              <a:tabLst>
                <a:tab pos="241300" algn="l"/>
              </a:tabLst>
            </a:pPr>
            <a:r>
              <a:rPr lang="en-US" sz="1100" b="1" dirty="0">
                <a:latin typeface="Bookman Old Style" panose="02050604050505020204" pitchFamily="18" charset="0"/>
              </a:rPr>
              <a:t>TERMCOLOR</a:t>
            </a:r>
            <a:r>
              <a:rPr lang="en-US" sz="1100" b="1" spc="-25" dirty="0">
                <a:latin typeface="Bookman Old Style" panose="02050604050505020204" pitchFamily="18" charset="0"/>
              </a:rPr>
              <a:t> </a:t>
            </a:r>
            <a:r>
              <a:rPr lang="en-US" sz="1100" b="1" dirty="0">
                <a:latin typeface="Bookman Old Style" panose="02050604050505020204" pitchFamily="18" charset="0"/>
              </a:rPr>
              <a:t>PACKAGE:</a:t>
            </a:r>
            <a:r>
              <a:rPr lang="en-US" sz="1100" b="1" spc="-25" dirty="0">
                <a:latin typeface="Bookman Old Style" panose="02050604050505020204" pitchFamily="18" charset="0"/>
              </a:rPr>
              <a:t> </a:t>
            </a:r>
            <a:r>
              <a:rPr lang="en-US" sz="1100" dirty="0">
                <a:latin typeface="Bookman Old Style" panose="02050604050505020204" pitchFamily="18" charset="0"/>
              </a:rPr>
              <a:t>Used</a:t>
            </a:r>
            <a:r>
              <a:rPr lang="en-US" sz="1100" spc="-25" dirty="0">
                <a:latin typeface="Bookman Old Style" panose="02050604050505020204" pitchFamily="18" charset="0"/>
              </a:rPr>
              <a:t> </a:t>
            </a:r>
            <a:r>
              <a:rPr lang="en-US" sz="1100" dirty="0">
                <a:latin typeface="Bookman Old Style" panose="02050604050505020204" pitchFamily="18" charset="0"/>
              </a:rPr>
              <a:t>to</a:t>
            </a:r>
            <a:r>
              <a:rPr lang="en-US" sz="1100" spc="-20" dirty="0">
                <a:latin typeface="Bookman Old Style" panose="02050604050505020204" pitchFamily="18" charset="0"/>
              </a:rPr>
              <a:t> </a:t>
            </a:r>
            <a:r>
              <a:rPr lang="en-US" sz="1100" dirty="0">
                <a:latin typeface="Bookman Old Style" panose="02050604050505020204" pitchFamily="18" charset="0"/>
              </a:rPr>
              <a:t>add</a:t>
            </a:r>
            <a:r>
              <a:rPr lang="en-US" sz="1100" spc="-25" dirty="0">
                <a:latin typeface="Bookman Old Style" panose="02050604050505020204" pitchFamily="18" charset="0"/>
              </a:rPr>
              <a:t> </a:t>
            </a:r>
            <a:r>
              <a:rPr lang="en-US" sz="1100" dirty="0">
                <a:latin typeface="Bookman Old Style" panose="02050604050505020204" pitchFamily="18" charset="0"/>
              </a:rPr>
              <a:t>the</a:t>
            </a:r>
            <a:r>
              <a:rPr lang="en-US" sz="1100" spc="-25" dirty="0">
                <a:latin typeface="Bookman Old Style" panose="02050604050505020204" pitchFamily="18" charset="0"/>
              </a:rPr>
              <a:t> </a:t>
            </a:r>
            <a:r>
              <a:rPr lang="en-US" sz="1100" dirty="0">
                <a:latin typeface="Bookman Old Style" panose="02050604050505020204" pitchFamily="18" charset="0"/>
              </a:rPr>
              <a:t>color</a:t>
            </a:r>
            <a:r>
              <a:rPr lang="en-US" sz="1100" spc="-20" dirty="0">
                <a:latin typeface="Bookman Old Style" panose="02050604050505020204" pitchFamily="18" charset="0"/>
              </a:rPr>
              <a:t> </a:t>
            </a:r>
            <a:r>
              <a:rPr lang="en-US" sz="1100" dirty="0">
                <a:latin typeface="Bookman Old Style" panose="02050604050505020204" pitchFamily="18" charset="0"/>
              </a:rPr>
              <a:t>text,</a:t>
            </a:r>
            <a:r>
              <a:rPr lang="en-US" sz="1100" spc="-25" dirty="0">
                <a:latin typeface="Bookman Old Style" panose="02050604050505020204" pitchFamily="18" charset="0"/>
              </a:rPr>
              <a:t> </a:t>
            </a:r>
            <a:r>
              <a:rPr lang="en-US" sz="1100" dirty="0">
                <a:latin typeface="Bookman Old Style" panose="02050604050505020204" pitchFamily="18" charset="0"/>
              </a:rPr>
              <a:t>various</a:t>
            </a:r>
            <a:r>
              <a:rPr lang="en-US" sz="1100" spc="-25" dirty="0">
                <a:latin typeface="Bookman Old Style" panose="02050604050505020204" pitchFamily="18" charset="0"/>
              </a:rPr>
              <a:t> </a:t>
            </a:r>
            <a:r>
              <a:rPr lang="en-US" sz="1100" dirty="0">
                <a:latin typeface="Bookman Old Style" panose="02050604050505020204" pitchFamily="18" charset="0"/>
              </a:rPr>
              <a:t>background</a:t>
            </a:r>
            <a:r>
              <a:rPr lang="en-US" sz="1100" spc="-25" dirty="0">
                <a:latin typeface="Bookman Old Style" panose="02050604050505020204" pitchFamily="18" charset="0"/>
              </a:rPr>
              <a:t> </a:t>
            </a:r>
            <a:r>
              <a:rPr lang="en-US" sz="1100" dirty="0">
                <a:latin typeface="Bookman Old Style" panose="02050604050505020204" pitchFamily="18" charset="0"/>
              </a:rPr>
              <a:t>colors</a:t>
            </a:r>
            <a:r>
              <a:rPr lang="en-US" sz="1100" spc="-20" dirty="0">
                <a:latin typeface="Bookman Old Style" panose="02050604050505020204" pitchFamily="18" charset="0"/>
              </a:rPr>
              <a:t> </a:t>
            </a:r>
            <a:r>
              <a:rPr lang="en-US" sz="1100" dirty="0">
                <a:latin typeface="Bookman Old Style" panose="02050604050505020204" pitchFamily="18" charset="0"/>
              </a:rPr>
              <a:t>to</a:t>
            </a:r>
            <a:r>
              <a:rPr lang="en-US" sz="1100" spc="-25" dirty="0">
                <a:latin typeface="Bookman Old Style" panose="02050604050505020204" pitchFamily="18" charset="0"/>
              </a:rPr>
              <a:t> </a:t>
            </a:r>
            <a:r>
              <a:rPr lang="en-US" sz="1100" dirty="0">
                <a:latin typeface="Bookman Old Style" panose="02050604050505020204" pitchFamily="18" charset="0"/>
              </a:rPr>
              <a:t>output</a:t>
            </a:r>
            <a:r>
              <a:rPr lang="en-US" sz="1100" spc="-25" dirty="0">
                <a:latin typeface="Bookman Old Style" panose="02050604050505020204" pitchFamily="18" charset="0"/>
              </a:rPr>
              <a:t> </a:t>
            </a:r>
            <a:r>
              <a:rPr lang="en-US" sz="1100" dirty="0">
                <a:latin typeface="Bookman Old Style" panose="02050604050505020204" pitchFamily="18" charset="0"/>
              </a:rPr>
              <a:t>console.</a:t>
            </a:r>
            <a:r>
              <a:rPr lang="en-US" sz="1100" spc="-20" dirty="0">
                <a:latin typeface="Bookman Old Style" panose="02050604050505020204" pitchFamily="18" charset="0"/>
              </a:rPr>
              <a:t> </a:t>
            </a:r>
            <a:endParaRPr lang="en-US" sz="1100" spc="-10" dirty="0">
              <a:latin typeface="Bookman Old Style" panose="02050604050505020204" pitchFamily="18" charset="0"/>
            </a:endParaRPr>
          </a:p>
          <a:p>
            <a:pPr marL="140335" marR="5080" indent="-139700">
              <a:spcBef>
                <a:spcPts val="155"/>
              </a:spcBef>
              <a:buChar char="●"/>
              <a:tabLst>
                <a:tab pos="241300" algn="l"/>
              </a:tabLst>
            </a:pPr>
            <a:r>
              <a:rPr lang="en-US" sz="1100" b="1" dirty="0">
                <a:latin typeface="Bookman Old Style" panose="02050604050505020204" pitchFamily="18" charset="0"/>
              </a:rPr>
              <a:t>PYFIGLET</a:t>
            </a:r>
            <a:r>
              <a:rPr lang="en-US" sz="1100" b="1" spc="-20" dirty="0">
                <a:latin typeface="Bookman Old Style" panose="02050604050505020204" pitchFamily="18" charset="0"/>
              </a:rPr>
              <a:t> </a:t>
            </a:r>
            <a:r>
              <a:rPr lang="en-US" sz="1100" b="1" dirty="0">
                <a:latin typeface="Bookman Old Style" panose="02050604050505020204" pitchFamily="18" charset="0"/>
              </a:rPr>
              <a:t>PACKAGE:</a:t>
            </a:r>
            <a:r>
              <a:rPr lang="en-US" sz="1100" b="1" spc="-15" dirty="0">
                <a:latin typeface="Bookman Old Style" panose="02050604050505020204" pitchFamily="18" charset="0"/>
              </a:rPr>
              <a:t> </a:t>
            </a:r>
            <a:r>
              <a:rPr lang="en-US" sz="1100" dirty="0">
                <a:latin typeface="Bookman Old Style" panose="02050604050505020204" pitchFamily="18" charset="0"/>
              </a:rPr>
              <a:t>To</a:t>
            </a:r>
            <a:r>
              <a:rPr lang="en-US" sz="1100" spc="-15" dirty="0">
                <a:latin typeface="Bookman Old Style" panose="02050604050505020204" pitchFamily="18" charset="0"/>
              </a:rPr>
              <a:t> </a:t>
            </a:r>
            <a:r>
              <a:rPr lang="en-US" sz="1100" dirty="0">
                <a:latin typeface="Bookman Old Style" panose="02050604050505020204" pitchFamily="18" charset="0"/>
              </a:rPr>
              <a:t>create</a:t>
            </a:r>
            <a:r>
              <a:rPr lang="en-US" sz="1100" spc="-20" dirty="0">
                <a:latin typeface="Bookman Old Style" panose="02050604050505020204" pitchFamily="18" charset="0"/>
              </a:rPr>
              <a:t> </a:t>
            </a:r>
            <a:r>
              <a:rPr lang="en-US" sz="1100" dirty="0">
                <a:latin typeface="Bookman Old Style" panose="02050604050505020204" pitchFamily="18" charset="0"/>
              </a:rPr>
              <a:t>ASCII</a:t>
            </a:r>
            <a:r>
              <a:rPr lang="en-US" sz="1100" spc="-15" dirty="0">
                <a:latin typeface="Bookman Old Style" panose="02050604050505020204" pitchFamily="18" charset="0"/>
              </a:rPr>
              <a:t> </a:t>
            </a:r>
            <a:r>
              <a:rPr lang="en-US" sz="1100" dirty="0">
                <a:latin typeface="Bookman Old Style" panose="02050604050505020204" pitchFamily="18" charset="0"/>
              </a:rPr>
              <a:t>text</a:t>
            </a:r>
            <a:r>
              <a:rPr lang="en-US" sz="1100" spc="-15" dirty="0">
                <a:latin typeface="Bookman Old Style" panose="02050604050505020204" pitchFamily="18" charset="0"/>
              </a:rPr>
              <a:t> </a:t>
            </a:r>
            <a:r>
              <a:rPr lang="en-US" sz="1100" dirty="0">
                <a:latin typeface="Bookman Old Style" panose="02050604050505020204" pitchFamily="18" charset="0"/>
              </a:rPr>
              <a:t>and</a:t>
            </a:r>
            <a:r>
              <a:rPr lang="en-US" sz="1100" spc="-20" dirty="0">
                <a:latin typeface="Bookman Old Style" panose="02050604050505020204" pitchFamily="18" charset="0"/>
              </a:rPr>
              <a:t> </a:t>
            </a:r>
            <a:r>
              <a:rPr lang="en-US" sz="1100" dirty="0">
                <a:latin typeface="Bookman Old Style" panose="02050604050505020204" pitchFamily="18" charset="0"/>
              </a:rPr>
              <a:t>attractive</a:t>
            </a:r>
            <a:r>
              <a:rPr lang="en-US" sz="1100" spc="-15" dirty="0">
                <a:latin typeface="Bookman Old Style" panose="02050604050505020204" pitchFamily="18" charset="0"/>
              </a:rPr>
              <a:t> </a:t>
            </a:r>
            <a:r>
              <a:rPr lang="en-US" sz="1100" dirty="0">
                <a:latin typeface="Bookman Old Style" panose="02050604050505020204" pitchFamily="18" charset="0"/>
              </a:rPr>
              <a:t>headers</a:t>
            </a:r>
            <a:r>
              <a:rPr lang="en-US" sz="1100" spc="-15" dirty="0">
                <a:latin typeface="Bookman Old Style" panose="02050604050505020204" pitchFamily="18" charset="0"/>
              </a:rPr>
              <a:t> </a:t>
            </a:r>
            <a:r>
              <a:rPr lang="en-US" sz="1100" dirty="0">
                <a:latin typeface="Bookman Old Style" panose="02050604050505020204" pitchFamily="18" charset="0"/>
              </a:rPr>
              <a:t>using</a:t>
            </a:r>
            <a:r>
              <a:rPr lang="en-US" sz="1100" spc="-20" dirty="0">
                <a:latin typeface="Bookman Old Style" panose="02050604050505020204" pitchFamily="18" charset="0"/>
              </a:rPr>
              <a:t> </a:t>
            </a:r>
            <a:r>
              <a:rPr lang="en-US" sz="1100" dirty="0">
                <a:latin typeface="Bookman Old Style" panose="02050604050505020204" pitchFamily="18" charset="0"/>
              </a:rPr>
              <a:t>font</a:t>
            </a:r>
            <a:r>
              <a:rPr lang="en-US" sz="1100" spc="-15" dirty="0">
                <a:latin typeface="Bookman Old Style" panose="02050604050505020204" pitchFamily="18" charset="0"/>
              </a:rPr>
              <a:t> </a:t>
            </a:r>
            <a:r>
              <a:rPr lang="en-US" sz="1100" dirty="0">
                <a:latin typeface="Bookman Old Style" panose="02050604050505020204" pitchFamily="18" charset="0"/>
              </a:rPr>
              <a:t>and</a:t>
            </a:r>
            <a:r>
              <a:rPr lang="en-US" sz="1100" spc="-15" dirty="0">
                <a:latin typeface="Bookman Old Style" panose="02050604050505020204" pitchFamily="18" charset="0"/>
              </a:rPr>
              <a:t> </a:t>
            </a:r>
            <a:r>
              <a:rPr lang="en-US" sz="1100" spc="-10" dirty="0">
                <a:latin typeface="Bookman Old Style" panose="02050604050505020204" pitchFamily="18" charset="0"/>
              </a:rPr>
              <a:t>width</a:t>
            </a:r>
          </a:p>
          <a:p>
            <a:pPr marL="140335" indent="-139700">
              <a:spcBef>
                <a:spcPts val="55"/>
              </a:spcBef>
              <a:buChar char="●"/>
              <a:tabLst>
                <a:tab pos="140335" algn="l"/>
              </a:tabLst>
            </a:pPr>
            <a:r>
              <a:rPr lang="en-US" sz="1100" b="1" dirty="0">
                <a:latin typeface="Bookman Old Style" panose="02050604050505020204" pitchFamily="18" charset="0"/>
              </a:rPr>
              <a:t>GETPASS</a:t>
            </a:r>
            <a:r>
              <a:rPr lang="en-US" sz="1100" b="1" spc="-25" dirty="0">
                <a:latin typeface="Bookman Old Style" panose="02050604050505020204" pitchFamily="18" charset="0"/>
              </a:rPr>
              <a:t> </a:t>
            </a:r>
            <a:r>
              <a:rPr lang="en-US" sz="1100" b="1" dirty="0">
                <a:latin typeface="Bookman Old Style" panose="02050604050505020204" pitchFamily="18" charset="0"/>
              </a:rPr>
              <a:t>MODULE:</a:t>
            </a:r>
            <a:r>
              <a:rPr lang="en-US" sz="1100" b="1" spc="-20" dirty="0">
                <a:latin typeface="Bookman Old Style" panose="02050604050505020204" pitchFamily="18" charset="0"/>
              </a:rPr>
              <a:t> </a:t>
            </a:r>
            <a:r>
              <a:rPr lang="en-US" sz="1100" dirty="0">
                <a:latin typeface="Bookman Old Style" panose="02050604050505020204" pitchFamily="18" charset="0"/>
              </a:rPr>
              <a:t>To</a:t>
            </a:r>
            <a:r>
              <a:rPr lang="en-US" sz="1100" spc="-20" dirty="0">
                <a:latin typeface="Bookman Old Style" panose="02050604050505020204" pitchFamily="18" charset="0"/>
              </a:rPr>
              <a:t> </a:t>
            </a:r>
            <a:r>
              <a:rPr lang="en-US" sz="1100" dirty="0">
                <a:latin typeface="Bookman Old Style" panose="02050604050505020204" pitchFamily="18" charset="0"/>
              </a:rPr>
              <a:t>read</a:t>
            </a:r>
            <a:r>
              <a:rPr lang="en-US" sz="1100" spc="-20" dirty="0">
                <a:latin typeface="Bookman Old Style" panose="02050604050505020204" pitchFamily="18" charset="0"/>
              </a:rPr>
              <a:t> </a:t>
            </a:r>
            <a:r>
              <a:rPr lang="en-US" sz="1100" dirty="0">
                <a:latin typeface="Bookman Old Style" panose="02050604050505020204" pitchFamily="18" charset="0"/>
              </a:rPr>
              <a:t>passwords</a:t>
            </a:r>
            <a:r>
              <a:rPr lang="en-US" sz="1100" spc="-20" dirty="0">
                <a:latin typeface="Bookman Old Style" panose="02050604050505020204" pitchFamily="18" charset="0"/>
              </a:rPr>
              <a:t> </a:t>
            </a:r>
            <a:r>
              <a:rPr lang="en-US" sz="1100" dirty="0">
                <a:latin typeface="Bookman Old Style" panose="02050604050505020204" pitchFamily="18" charset="0"/>
              </a:rPr>
              <a:t>and</a:t>
            </a:r>
            <a:r>
              <a:rPr lang="en-US" sz="1100" spc="-20" dirty="0">
                <a:latin typeface="Bookman Old Style" panose="02050604050505020204" pitchFamily="18" charset="0"/>
              </a:rPr>
              <a:t> </a:t>
            </a:r>
            <a:r>
              <a:rPr lang="en-US" sz="1100" dirty="0">
                <a:latin typeface="Bookman Old Style" panose="02050604050505020204" pitchFamily="18" charset="0"/>
              </a:rPr>
              <a:t>ensure</a:t>
            </a:r>
            <a:r>
              <a:rPr lang="en-US" sz="1100" spc="-20" dirty="0">
                <a:latin typeface="Bookman Old Style" panose="02050604050505020204" pitchFamily="18" charset="0"/>
              </a:rPr>
              <a:t> </a:t>
            </a:r>
            <a:r>
              <a:rPr lang="en-US" sz="1100" dirty="0">
                <a:latin typeface="Bookman Old Style" panose="02050604050505020204" pitchFamily="18" charset="0"/>
              </a:rPr>
              <a:t>the</a:t>
            </a:r>
            <a:r>
              <a:rPr lang="en-US" sz="1100" spc="-20" dirty="0">
                <a:latin typeface="Bookman Old Style" panose="02050604050505020204" pitchFamily="18" charset="0"/>
              </a:rPr>
              <a:t> </a:t>
            </a:r>
            <a:r>
              <a:rPr lang="en-US" sz="1100" dirty="0">
                <a:latin typeface="Bookman Old Style" panose="02050604050505020204" pitchFamily="18" charset="0"/>
              </a:rPr>
              <a:t>passwords</a:t>
            </a:r>
            <a:r>
              <a:rPr lang="en-US" sz="1100" spc="-20" dirty="0">
                <a:latin typeface="Bookman Old Style" panose="02050604050505020204" pitchFamily="18" charset="0"/>
              </a:rPr>
              <a:t> </a:t>
            </a:r>
            <a:r>
              <a:rPr lang="en-US" sz="1100" dirty="0">
                <a:latin typeface="Bookman Old Style" panose="02050604050505020204" pitchFamily="18" charset="0"/>
              </a:rPr>
              <a:t>and</a:t>
            </a:r>
            <a:r>
              <a:rPr lang="en-US" sz="1100" spc="-20" dirty="0">
                <a:latin typeface="Bookman Old Style" panose="02050604050505020204" pitchFamily="18" charset="0"/>
              </a:rPr>
              <a:t> </a:t>
            </a:r>
            <a:r>
              <a:rPr lang="en-US" sz="1100" dirty="0">
                <a:latin typeface="Bookman Old Style" panose="02050604050505020204" pitchFamily="18" charset="0"/>
              </a:rPr>
              <a:t>sensitive</a:t>
            </a:r>
            <a:r>
              <a:rPr lang="en-US" sz="1100" spc="-25" dirty="0">
                <a:latin typeface="Bookman Old Style" panose="02050604050505020204" pitchFamily="18" charset="0"/>
              </a:rPr>
              <a:t> </a:t>
            </a:r>
            <a:r>
              <a:rPr lang="en-US" sz="1100" dirty="0">
                <a:latin typeface="Bookman Old Style" panose="02050604050505020204" pitchFamily="18" charset="0"/>
              </a:rPr>
              <a:t>data</a:t>
            </a:r>
            <a:r>
              <a:rPr lang="en-US" sz="1100" spc="-20" dirty="0">
                <a:latin typeface="Bookman Old Style" panose="02050604050505020204" pitchFamily="18" charset="0"/>
              </a:rPr>
              <a:t> </a:t>
            </a:r>
            <a:r>
              <a:rPr lang="en-US" sz="1100" dirty="0">
                <a:latin typeface="Bookman Old Style" panose="02050604050505020204" pitchFamily="18" charset="0"/>
              </a:rPr>
              <a:t>is</a:t>
            </a:r>
            <a:r>
              <a:rPr lang="en-US" sz="1100" spc="-20" dirty="0">
                <a:latin typeface="Bookman Old Style" panose="02050604050505020204" pitchFamily="18" charset="0"/>
              </a:rPr>
              <a:t> </a:t>
            </a:r>
            <a:r>
              <a:rPr lang="en-US" sz="1100" dirty="0">
                <a:latin typeface="Bookman Old Style" panose="02050604050505020204" pitchFamily="18" charset="0"/>
              </a:rPr>
              <a:t>not</a:t>
            </a:r>
            <a:r>
              <a:rPr lang="en-US" sz="1100" spc="-20" dirty="0">
                <a:latin typeface="Bookman Old Style" panose="02050604050505020204" pitchFamily="18" charset="0"/>
              </a:rPr>
              <a:t> </a:t>
            </a:r>
            <a:r>
              <a:rPr lang="en-US" sz="1100" spc="-10" dirty="0">
                <a:latin typeface="Bookman Old Style" panose="02050604050505020204" pitchFamily="18" charset="0"/>
              </a:rPr>
              <a:t>exposed.</a:t>
            </a:r>
          </a:p>
          <a:p>
            <a:pPr marL="140335" indent="-139700">
              <a:spcBef>
                <a:spcPts val="55"/>
              </a:spcBef>
              <a:buChar char="●"/>
              <a:tabLst>
                <a:tab pos="140335" algn="l"/>
              </a:tabLst>
            </a:pPr>
            <a:r>
              <a:rPr lang="en-US" sz="1100" b="1" dirty="0">
                <a:latin typeface="Bookman Old Style" panose="02050604050505020204" pitchFamily="18" charset="0"/>
              </a:rPr>
              <a:t>SYS</a:t>
            </a:r>
            <a:r>
              <a:rPr lang="en-US" sz="1100" b="1" spc="-20" dirty="0">
                <a:latin typeface="Bookman Old Style" panose="02050604050505020204" pitchFamily="18" charset="0"/>
              </a:rPr>
              <a:t> </a:t>
            </a:r>
            <a:r>
              <a:rPr lang="en-US" sz="1100" b="1" dirty="0">
                <a:latin typeface="Bookman Old Style" panose="02050604050505020204" pitchFamily="18" charset="0"/>
              </a:rPr>
              <a:t>PACKAGE:</a:t>
            </a:r>
            <a:r>
              <a:rPr lang="en-US" sz="1100" b="1" spc="-15" dirty="0">
                <a:latin typeface="Bookman Old Style" panose="02050604050505020204" pitchFamily="18" charset="0"/>
              </a:rPr>
              <a:t> </a:t>
            </a:r>
            <a:r>
              <a:rPr lang="en-US" sz="1100" dirty="0">
                <a:latin typeface="Bookman Old Style" panose="02050604050505020204" pitchFamily="18" charset="0"/>
              </a:rPr>
              <a:t>To</a:t>
            </a:r>
            <a:r>
              <a:rPr lang="en-US" sz="1100" spc="-15" dirty="0">
                <a:latin typeface="Bookman Old Style" panose="02050604050505020204" pitchFamily="18" charset="0"/>
              </a:rPr>
              <a:t> </a:t>
            </a:r>
            <a:r>
              <a:rPr lang="en-US" sz="1100" dirty="0">
                <a:latin typeface="Bookman Old Style" panose="02050604050505020204" pitchFamily="18" charset="0"/>
              </a:rPr>
              <a:t>work</a:t>
            </a:r>
            <a:r>
              <a:rPr lang="en-US" sz="1100" spc="-15" dirty="0">
                <a:latin typeface="Bookman Old Style" panose="02050604050505020204" pitchFamily="18" charset="0"/>
              </a:rPr>
              <a:t> </a:t>
            </a:r>
            <a:r>
              <a:rPr lang="en-US" sz="1100" dirty="0">
                <a:latin typeface="Bookman Old Style" panose="02050604050505020204" pitchFamily="18" charset="0"/>
              </a:rPr>
              <a:t>with</a:t>
            </a:r>
            <a:r>
              <a:rPr lang="en-US" sz="1100" spc="-15" dirty="0">
                <a:latin typeface="Bookman Old Style" panose="02050604050505020204" pitchFamily="18" charset="0"/>
              </a:rPr>
              <a:t> </a:t>
            </a:r>
            <a:r>
              <a:rPr lang="en-US" sz="1100" dirty="0">
                <a:latin typeface="Bookman Old Style" panose="02050604050505020204" pitchFamily="18" charset="0"/>
              </a:rPr>
              <a:t>Python</a:t>
            </a:r>
            <a:r>
              <a:rPr lang="en-US" sz="1100" spc="-15" dirty="0">
                <a:latin typeface="Bookman Old Style" panose="02050604050505020204" pitchFamily="18" charset="0"/>
              </a:rPr>
              <a:t> </a:t>
            </a:r>
            <a:r>
              <a:rPr lang="en-US" sz="1100" dirty="0">
                <a:latin typeface="Bookman Old Style" panose="02050604050505020204" pitchFamily="18" charset="0"/>
              </a:rPr>
              <a:t>runtime</a:t>
            </a:r>
            <a:r>
              <a:rPr lang="en-US" sz="1100" spc="-15" dirty="0">
                <a:latin typeface="Bookman Old Style" panose="02050604050505020204" pitchFamily="18" charset="0"/>
              </a:rPr>
              <a:t> </a:t>
            </a:r>
            <a:r>
              <a:rPr lang="en-US" sz="1100" spc="-10" dirty="0">
                <a:latin typeface="Bookman Old Style" panose="02050604050505020204" pitchFamily="18" charset="0"/>
              </a:rPr>
              <a:t>Environment</a:t>
            </a:r>
          </a:p>
          <a:p>
            <a:pPr marL="140335" indent="-139700">
              <a:spcBef>
                <a:spcPts val="55"/>
              </a:spcBef>
              <a:buChar char="●"/>
              <a:tabLst>
                <a:tab pos="140335" algn="l"/>
              </a:tabLst>
            </a:pPr>
            <a:r>
              <a:rPr lang="en-US" sz="1100" b="1" dirty="0">
                <a:latin typeface="Bookman Old Style" panose="02050604050505020204" pitchFamily="18" charset="0"/>
              </a:rPr>
              <a:t>RANDOM</a:t>
            </a:r>
            <a:r>
              <a:rPr lang="en-US" sz="1100" b="1" spc="-30" dirty="0">
                <a:latin typeface="Bookman Old Style" panose="02050604050505020204" pitchFamily="18" charset="0"/>
              </a:rPr>
              <a:t> </a:t>
            </a:r>
            <a:r>
              <a:rPr lang="en-US" sz="1100" b="1" dirty="0">
                <a:latin typeface="Bookman Old Style" panose="02050604050505020204" pitchFamily="18" charset="0"/>
              </a:rPr>
              <a:t>PACKAGE:</a:t>
            </a:r>
            <a:r>
              <a:rPr lang="en-US" sz="1100" b="1" spc="-25" dirty="0">
                <a:latin typeface="Bookman Old Style" panose="02050604050505020204" pitchFamily="18" charset="0"/>
              </a:rPr>
              <a:t> </a:t>
            </a:r>
            <a:r>
              <a:rPr lang="en-US" sz="1100" dirty="0">
                <a:latin typeface="Bookman Old Style" panose="02050604050505020204" pitchFamily="18" charset="0"/>
              </a:rPr>
              <a:t>For</a:t>
            </a:r>
            <a:r>
              <a:rPr lang="en-US" sz="1100" spc="-25" dirty="0">
                <a:latin typeface="Bookman Old Style" panose="02050604050505020204" pitchFamily="18" charset="0"/>
              </a:rPr>
              <a:t> </a:t>
            </a:r>
            <a:r>
              <a:rPr lang="en-US" sz="1100" dirty="0">
                <a:latin typeface="Bookman Old Style" panose="02050604050505020204" pitchFamily="18" charset="0"/>
              </a:rPr>
              <a:t>the</a:t>
            </a:r>
            <a:r>
              <a:rPr lang="en-US" sz="1100" spc="-25" dirty="0">
                <a:latin typeface="Bookman Old Style" panose="02050604050505020204" pitchFamily="18" charset="0"/>
              </a:rPr>
              <a:t> </a:t>
            </a:r>
            <a:r>
              <a:rPr lang="en-US" sz="1100" dirty="0">
                <a:latin typeface="Bookman Old Style" panose="02050604050505020204" pitchFamily="18" charset="0"/>
              </a:rPr>
              <a:t>generation</a:t>
            </a:r>
            <a:r>
              <a:rPr lang="en-US" sz="1100" spc="-25" dirty="0">
                <a:latin typeface="Bookman Old Style" panose="02050604050505020204" pitchFamily="18" charset="0"/>
              </a:rPr>
              <a:t> </a:t>
            </a:r>
            <a:r>
              <a:rPr lang="en-US" sz="1100" dirty="0">
                <a:latin typeface="Bookman Old Style" panose="02050604050505020204" pitchFamily="18" charset="0"/>
              </a:rPr>
              <a:t>of</a:t>
            </a:r>
            <a:r>
              <a:rPr lang="en-US" sz="1100" spc="-25" dirty="0">
                <a:latin typeface="Bookman Old Style" panose="02050604050505020204" pitchFamily="18" charset="0"/>
              </a:rPr>
              <a:t> IV</a:t>
            </a:r>
          </a:p>
          <a:p>
            <a:pPr marL="140335" indent="-139700">
              <a:spcBef>
                <a:spcPts val="55"/>
              </a:spcBef>
              <a:buChar char="●"/>
              <a:tabLst>
                <a:tab pos="140335" algn="l"/>
              </a:tabLst>
            </a:pPr>
            <a:r>
              <a:rPr lang="en-US" sz="1100" b="1" dirty="0">
                <a:latin typeface="Bookman Old Style" panose="02050604050505020204" pitchFamily="18" charset="0"/>
              </a:rPr>
              <a:t>TIME</a:t>
            </a:r>
            <a:r>
              <a:rPr lang="en-US" sz="1100" b="1" spc="-30" dirty="0">
                <a:latin typeface="Bookman Old Style" panose="02050604050505020204" pitchFamily="18" charset="0"/>
              </a:rPr>
              <a:t> </a:t>
            </a:r>
            <a:r>
              <a:rPr lang="en-US" sz="1100" b="1" dirty="0">
                <a:latin typeface="Bookman Old Style" panose="02050604050505020204" pitchFamily="18" charset="0"/>
              </a:rPr>
              <a:t>MODULE:</a:t>
            </a:r>
            <a:r>
              <a:rPr lang="en-US" sz="1100" b="1" spc="-25" dirty="0">
                <a:latin typeface="Bookman Old Style" panose="02050604050505020204" pitchFamily="18" charset="0"/>
              </a:rPr>
              <a:t> </a:t>
            </a:r>
            <a:r>
              <a:rPr lang="en-US" sz="1100" dirty="0">
                <a:latin typeface="Bookman Old Style" panose="02050604050505020204" pitchFamily="18" charset="0"/>
              </a:rPr>
              <a:t>To</a:t>
            </a:r>
            <a:r>
              <a:rPr lang="en-US" sz="1100" spc="-25" dirty="0">
                <a:latin typeface="Bookman Old Style" panose="02050604050505020204" pitchFamily="18" charset="0"/>
              </a:rPr>
              <a:t> </a:t>
            </a:r>
            <a:r>
              <a:rPr lang="en-US" sz="1100" dirty="0">
                <a:latin typeface="Bookman Old Style" panose="02050604050505020204" pitchFamily="18" charset="0"/>
              </a:rPr>
              <a:t>calculate</a:t>
            </a:r>
            <a:r>
              <a:rPr lang="en-US" sz="1100" spc="-25" dirty="0">
                <a:latin typeface="Bookman Old Style" panose="02050604050505020204" pitchFamily="18" charset="0"/>
              </a:rPr>
              <a:t> </a:t>
            </a:r>
            <a:r>
              <a:rPr lang="en-US" sz="1100" dirty="0">
                <a:latin typeface="Bookman Old Style" panose="02050604050505020204" pitchFamily="18" charset="0"/>
              </a:rPr>
              <a:t>the</a:t>
            </a:r>
            <a:r>
              <a:rPr lang="en-US" sz="1100" spc="-25" dirty="0">
                <a:latin typeface="Bookman Old Style" panose="02050604050505020204" pitchFamily="18" charset="0"/>
              </a:rPr>
              <a:t> </a:t>
            </a:r>
            <a:r>
              <a:rPr lang="en-US" sz="1100" dirty="0">
                <a:latin typeface="Bookman Old Style" panose="02050604050505020204" pitchFamily="18" charset="0"/>
              </a:rPr>
              <a:t>encryption</a:t>
            </a:r>
            <a:r>
              <a:rPr lang="en-US" sz="1100" spc="-25" dirty="0">
                <a:latin typeface="Bookman Old Style" panose="02050604050505020204" pitchFamily="18" charset="0"/>
              </a:rPr>
              <a:t> </a:t>
            </a:r>
            <a:r>
              <a:rPr lang="en-US" sz="1100" dirty="0">
                <a:latin typeface="Bookman Old Style" panose="02050604050505020204" pitchFamily="18" charset="0"/>
              </a:rPr>
              <a:t>and</a:t>
            </a:r>
            <a:r>
              <a:rPr lang="en-US" sz="1100" spc="-25" dirty="0">
                <a:latin typeface="Bookman Old Style" panose="02050604050505020204" pitchFamily="18" charset="0"/>
              </a:rPr>
              <a:t> </a:t>
            </a:r>
            <a:r>
              <a:rPr lang="en-US" sz="1100" dirty="0">
                <a:latin typeface="Bookman Old Style" panose="02050604050505020204" pitchFamily="18" charset="0"/>
              </a:rPr>
              <a:t>decryption</a:t>
            </a:r>
            <a:r>
              <a:rPr lang="en-US" sz="1100" spc="-25" dirty="0">
                <a:latin typeface="Bookman Old Style" panose="02050604050505020204" pitchFamily="18" charset="0"/>
              </a:rPr>
              <a:t> </a:t>
            </a:r>
            <a:r>
              <a:rPr lang="en-US" sz="1100" spc="-20" dirty="0">
                <a:latin typeface="Bookman Old Style" panose="02050604050505020204" pitchFamily="18" charset="0"/>
              </a:rPr>
              <a:t>time</a:t>
            </a:r>
          </a:p>
          <a:p>
            <a:pPr marL="140335" indent="-139700">
              <a:spcBef>
                <a:spcPts val="50"/>
              </a:spcBef>
              <a:buChar char="●"/>
              <a:tabLst>
                <a:tab pos="140335" algn="l"/>
              </a:tabLst>
            </a:pPr>
            <a:r>
              <a:rPr lang="en-US" sz="1100" b="1" dirty="0">
                <a:latin typeface="Bookman Old Style" panose="02050604050505020204" pitchFamily="18" charset="0"/>
              </a:rPr>
              <a:t>BINASCII</a:t>
            </a:r>
            <a:r>
              <a:rPr lang="en-US" sz="1100" b="1" spc="-20" dirty="0">
                <a:latin typeface="Bookman Old Style" panose="02050604050505020204" pitchFamily="18" charset="0"/>
              </a:rPr>
              <a:t> </a:t>
            </a:r>
            <a:r>
              <a:rPr lang="en-US" sz="1100" b="1" dirty="0">
                <a:latin typeface="Bookman Old Style" panose="02050604050505020204" pitchFamily="18" charset="0"/>
              </a:rPr>
              <a:t>MODULE:</a:t>
            </a:r>
            <a:r>
              <a:rPr lang="en-US" sz="1100" b="1" spc="-15" dirty="0">
                <a:latin typeface="Bookman Old Style" panose="02050604050505020204" pitchFamily="18" charset="0"/>
              </a:rPr>
              <a:t> </a:t>
            </a:r>
            <a:r>
              <a:rPr lang="en-US" sz="1100" dirty="0">
                <a:latin typeface="Bookman Old Style" panose="02050604050505020204" pitchFamily="18" charset="0"/>
              </a:rPr>
              <a:t>To</a:t>
            </a:r>
            <a:r>
              <a:rPr lang="en-US" sz="1100" spc="-20" dirty="0">
                <a:latin typeface="Bookman Old Style" panose="02050604050505020204" pitchFamily="18" charset="0"/>
              </a:rPr>
              <a:t> </a:t>
            </a:r>
            <a:r>
              <a:rPr lang="en-US" sz="1100" dirty="0">
                <a:latin typeface="Bookman Old Style" panose="02050604050505020204" pitchFamily="18" charset="0"/>
              </a:rPr>
              <a:t>work</a:t>
            </a:r>
            <a:r>
              <a:rPr lang="en-US" sz="1100" spc="-15" dirty="0">
                <a:latin typeface="Bookman Old Style" panose="02050604050505020204" pitchFamily="18" charset="0"/>
              </a:rPr>
              <a:t> </a:t>
            </a:r>
            <a:r>
              <a:rPr lang="en-US" sz="1100" dirty="0">
                <a:latin typeface="Bookman Old Style" panose="02050604050505020204" pitchFamily="18" charset="0"/>
              </a:rPr>
              <a:t>with</a:t>
            </a:r>
            <a:r>
              <a:rPr lang="en-US" sz="1100" spc="-15" dirty="0">
                <a:latin typeface="Bookman Old Style" panose="02050604050505020204" pitchFamily="18" charset="0"/>
              </a:rPr>
              <a:t> </a:t>
            </a:r>
            <a:r>
              <a:rPr lang="en-US" sz="1100" dirty="0">
                <a:latin typeface="Bookman Old Style" panose="02050604050505020204" pitchFamily="18" charset="0"/>
              </a:rPr>
              <a:t>binary</a:t>
            </a:r>
            <a:r>
              <a:rPr lang="en-US" sz="1100" spc="-20" dirty="0">
                <a:latin typeface="Bookman Old Style" panose="02050604050505020204" pitchFamily="18" charset="0"/>
              </a:rPr>
              <a:t> </a:t>
            </a:r>
            <a:r>
              <a:rPr lang="en-US" sz="1100" dirty="0">
                <a:latin typeface="Bookman Old Style" panose="02050604050505020204" pitchFamily="18" charset="0"/>
              </a:rPr>
              <a:t>and</a:t>
            </a:r>
            <a:r>
              <a:rPr lang="en-US" sz="1100" spc="-15" dirty="0">
                <a:latin typeface="Bookman Old Style" panose="02050604050505020204" pitchFamily="18" charset="0"/>
              </a:rPr>
              <a:t> </a:t>
            </a:r>
            <a:r>
              <a:rPr lang="en-US" sz="1100" dirty="0">
                <a:latin typeface="Bookman Old Style" panose="02050604050505020204" pitchFamily="18" charset="0"/>
              </a:rPr>
              <a:t>ASCII</a:t>
            </a:r>
            <a:r>
              <a:rPr lang="en-US" sz="1100" spc="-15" dirty="0">
                <a:latin typeface="Bookman Old Style" panose="02050604050505020204" pitchFamily="18" charset="0"/>
              </a:rPr>
              <a:t> </a:t>
            </a:r>
            <a:r>
              <a:rPr lang="en-US" sz="1100" dirty="0">
                <a:latin typeface="Bookman Old Style" panose="02050604050505020204" pitchFamily="18" charset="0"/>
              </a:rPr>
              <a:t>encoded</a:t>
            </a:r>
            <a:r>
              <a:rPr lang="en-US" sz="1100" spc="-20" dirty="0">
                <a:latin typeface="Bookman Old Style" panose="02050604050505020204" pitchFamily="18" charset="0"/>
              </a:rPr>
              <a:t> data</a:t>
            </a:r>
          </a:p>
          <a:p>
            <a:pPr marL="140335" indent="-139700">
              <a:spcBef>
                <a:spcPts val="55"/>
              </a:spcBef>
              <a:buChar char="●"/>
              <a:tabLst>
                <a:tab pos="140335" algn="l"/>
              </a:tabLst>
            </a:pPr>
            <a:r>
              <a:rPr lang="en-US" sz="1100" b="1" dirty="0">
                <a:latin typeface="Bookman Old Style" panose="02050604050505020204" pitchFamily="18" charset="0"/>
              </a:rPr>
              <a:t>NUMPY</a:t>
            </a:r>
            <a:r>
              <a:rPr lang="en-US" sz="1100" b="1" spc="-15" dirty="0">
                <a:latin typeface="Bookman Old Style" panose="02050604050505020204" pitchFamily="18" charset="0"/>
              </a:rPr>
              <a:t> </a:t>
            </a:r>
            <a:r>
              <a:rPr lang="en-US" sz="1100" b="1" dirty="0">
                <a:latin typeface="Bookman Old Style" panose="02050604050505020204" pitchFamily="18" charset="0"/>
              </a:rPr>
              <a:t>PACKAGE:</a:t>
            </a:r>
            <a:r>
              <a:rPr lang="en-US" sz="1100" b="1" spc="-15" dirty="0">
                <a:latin typeface="Bookman Old Style" panose="02050604050505020204" pitchFamily="18" charset="0"/>
              </a:rPr>
              <a:t> </a:t>
            </a:r>
            <a:r>
              <a:rPr lang="en-US" sz="1100" dirty="0">
                <a:latin typeface="Bookman Old Style" panose="02050604050505020204" pitchFamily="18" charset="0"/>
              </a:rPr>
              <a:t>To</a:t>
            </a:r>
            <a:r>
              <a:rPr lang="en-US" sz="1100" spc="-10" dirty="0">
                <a:latin typeface="Bookman Old Style" panose="02050604050505020204" pitchFamily="18" charset="0"/>
              </a:rPr>
              <a:t> </a:t>
            </a:r>
            <a:r>
              <a:rPr lang="en-US" sz="1100" dirty="0">
                <a:latin typeface="Bookman Old Style" panose="02050604050505020204" pitchFamily="18" charset="0"/>
              </a:rPr>
              <a:t>work</a:t>
            </a:r>
            <a:r>
              <a:rPr lang="en-US" sz="1100" spc="-15" dirty="0">
                <a:latin typeface="Bookman Old Style" panose="02050604050505020204" pitchFamily="18" charset="0"/>
              </a:rPr>
              <a:t> </a:t>
            </a:r>
            <a:r>
              <a:rPr lang="en-US" sz="1100" dirty="0">
                <a:latin typeface="Bookman Old Style" panose="02050604050505020204" pitchFamily="18" charset="0"/>
              </a:rPr>
              <a:t>with</a:t>
            </a:r>
            <a:r>
              <a:rPr lang="en-US" sz="1100" spc="-15" dirty="0">
                <a:latin typeface="Bookman Old Style" panose="02050604050505020204" pitchFamily="18" charset="0"/>
              </a:rPr>
              <a:t> </a:t>
            </a:r>
            <a:r>
              <a:rPr lang="en-US" sz="1100" dirty="0">
                <a:latin typeface="Bookman Old Style" panose="02050604050505020204" pitchFamily="18" charset="0"/>
              </a:rPr>
              <a:t>arrays</a:t>
            </a:r>
            <a:r>
              <a:rPr lang="en-US" sz="1100" spc="-10" dirty="0">
                <a:latin typeface="Bookman Old Style" panose="02050604050505020204" pitchFamily="18" charset="0"/>
              </a:rPr>
              <a:t> </a:t>
            </a:r>
            <a:r>
              <a:rPr lang="en-US" sz="1100" dirty="0">
                <a:latin typeface="Bookman Old Style" panose="02050604050505020204" pitchFamily="18" charset="0"/>
              </a:rPr>
              <a:t>or</a:t>
            </a:r>
            <a:r>
              <a:rPr lang="en-US" sz="1100" spc="-15" dirty="0">
                <a:latin typeface="Bookman Old Style" panose="02050604050505020204" pitchFamily="18" charset="0"/>
              </a:rPr>
              <a:t> </a:t>
            </a:r>
            <a:r>
              <a:rPr lang="en-US" sz="1100" spc="-10" dirty="0">
                <a:latin typeface="Bookman Old Style" panose="02050604050505020204" pitchFamily="18" charset="0"/>
              </a:rPr>
              <a:t>matrices</a:t>
            </a:r>
          </a:p>
          <a:p>
            <a:pPr marL="140335" marR="457834" indent="-139700">
              <a:spcBef>
                <a:spcPts val="175"/>
              </a:spcBef>
              <a:buChar char="●"/>
              <a:tabLst>
                <a:tab pos="241300" algn="l"/>
              </a:tabLst>
            </a:pPr>
            <a:r>
              <a:rPr lang="en-US" sz="1100" b="1" dirty="0">
                <a:latin typeface="Bookman Old Style" panose="02050604050505020204" pitchFamily="18" charset="0"/>
              </a:rPr>
              <a:t>SCIKIT-IMAGE</a:t>
            </a:r>
            <a:r>
              <a:rPr lang="en-US" sz="1100" b="1" spc="-15" dirty="0">
                <a:latin typeface="Bookman Old Style" panose="02050604050505020204" pitchFamily="18" charset="0"/>
              </a:rPr>
              <a:t> </a:t>
            </a:r>
            <a:r>
              <a:rPr lang="en-US" sz="1100" b="1" dirty="0">
                <a:latin typeface="Bookman Old Style" panose="02050604050505020204" pitchFamily="18" charset="0"/>
              </a:rPr>
              <a:t>PACKAGE:</a:t>
            </a:r>
            <a:r>
              <a:rPr lang="en-US" sz="1100" b="1" spc="-15" dirty="0">
                <a:latin typeface="Bookman Old Style" panose="02050604050505020204" pitchFamily="18" charset="0"/>
              </a:rPr>
              <a:t> </a:t>
            </a:r>
            <a:r>
              <a:rPr lang="en-US" sz="1100" dirty="0">
                <a:latin typeface="Bookman Old Style" panose="02050604050505020204" pitchFamily="18" charset="0"/>
              </a:rPr>
              <a:t>For</a:t>
            </a:r>
            <a:r>
              <a:rPr lang="en-US" sz="1100" spc="-10" dirty="0">
                <a:latin typeface="Bookman Old Style" panose="02050604050505020204" pitchFamily="18" charset="0"/>
              </a:rPr>
              <a:t> </a:t>
            </a:r>
            <a:r>
              <a:rPr lang="en-US" sz="1100" dirty="0">
                <a:latin typeface="Bookman Old Style" panose="02050604050505020204" pitchFamily="18" charset="0"/>
              </a:rPr>
              <a:t>calculating</a:t>
            </a:r>
            <a:r>
              <a:rPr lang="en-US" sz="1100" spc="-15" dirty="0">
                <a:latin typeface="Bookman Old Style" panose="02050604050505020204" pitchFamily="18" charset="0"/>
              </a:rPr>
              <a:t> </a:t>
            </a:r>
            <a:r>
              <a:rPr lang="en-US" sz="1100" dirty="0">
                <a:latin typeface="Bookman Old Style" panose="02050604050505020204" pitchFamily="18" charset="0"/>
              </a:rPr>
              <a:t>image</a:t>
            </a:r>
            <a:r>
              <a:rPr lang="en-US" sz="1100" spc="-10" dirty="0">
                <a:latin typeface="Bookman Old Style" panose="02050604050505020204" pitchFamily="18" charset="0"/>
              </a:rPr>
              <a:t> </a:t>
            </a:r>
            <a:r>
              <a:rPr lang="en-US" sz="1100" dirty="0">
                <a:latin typeface="Bookman Old Style" panose="02050604050505020204" pitchFamily="18" charset="0"/>
              </a:rPr>
              <a:t>quality</a:t>
            </a:r>
            <a:r>
              <a:rPr lang="en-US" sz="1100" spc="-15" dirty="0">
                <a:latin typeface="Bookman Old Style" panose="02050604050505020204" pitchFamily="18" charset="0"/>
              </a:rPr>
              <a:t> </a:t>
            </a:r>
            <a:r>
              <a:rPr lang="en-US" sz="1100" dirty="0">
                <a:latin typeface="Bookman Old Style" panose="02050604050505020204" pitchFamily="18" charset="0"/>
              </a:rPr>
              <a:t>metrics,</a:t>
            </a:r>
            <a:r>
              <a:rPr lang="en-US" sz="1100" spc="-10" dirty="0">
                <a:latin typeface="Bookman Old Style" panose="02050604050505020204" pitchFamily="18" charset="0"/>
              </a:rPr>
              <a:t> </a:t>
            </a:r>
            <a:r>
              <a:rPr lang="en-US" sz="1100" dirty="0">
                <a:latin typeface="Bookman Old Style" panose="02050604050505020204" pitchFamily="18" charset="0"/>
              </a:rPr>
              <a:t>specifically</a:t>
            </a:r>
            <a:r>
              <a:rPr lang="en-US" sz="1100" spc="-15" dirty="0">
                <a:latin typeface="Bookman Old Style" panose="02050604050505020204" pitchFamily="18" charset="0"/>
              </a:rPr>
              <a:t> </a:t>
            </a:r>
            <a:r>
              <a:rPr lang="en-US" sz="1100" dirty="0">
                <a:latin typeface="Bookman Old Style" panose="02050604050505020204" pitchFamily="18" charset="0"/>
              </a:rPr>
              <a:t>PSNR</a:t>
            </a:r>
            <a:r>
              <a:rPr lang="en-US" sz="1100" spc="-10" dirty="0">
                <a:latin typeface="Bookman Old Style" panose="02050604050505020204" pitchFamily="18" charset="0"/>
              </a:rPr>
              <a:t> </a:t>
            </a:r>
            <a:r>
              <a:rPr lang="en-US" sz="1100" dirty="0">
                <a:latin typeface="Bookman Old Style" panose="02050604050505020204" pitchFamily="18" charset="0"/>
              </a:rPr>
              <a:t>(Peak</a:t>
            </a:r>
            <a:r>
              <a:rPr lang="en-US" sz="1100" spc="-15" dirty="0">
                <a:latin typeface="Bookman Old Style" panose="02050604050505020204" pitchFamily="18" charset="0"/>
              </a:rPr>
              <a:t> </a:t>
            </a:r>
            <a:r>
              <a:rPr lang="en-US" sz="1100" spc="-10" dirty="0">
                <a:latin typeface="Bookman Old Style" panose="02050604050505020204" pitchFamily="18" charset="0"/>
              </a:rPr>
              <a:t>Signal-to-</a:t>
            </a:r>
            <a:r>
              <a:rPr lang="en-US" sz="1100" dirty="0">
                <a:latin typeface="Bookman Old Style" panose="02050604050505020204" pitchFamily="18" charset="0"/>
              </a:rPr>
              <a:t>Noise</a:t>
            </a:r>
            <a:r>
              <a:rPr lang="en-US" sz="1100" spc="-10" dirty="0">
                <a:latin typeface="Bookman Old Style" panose="02050604050505020204" pitchFamily="18" charset="0"/>
              </a:rPr>
              <a:t> </a:t>
            </a:r>
            <a:r>
              <a:rPr lang="en-US" sz="1100" dirty="0">
                <a:latin typeface="Bookman Old Style" panose="02050604050505020204" pitchFamily="18" charset="0"/>
              </a:rPr>
              <a:t>Ratio)</a:t>
            </a:r>
            <a:r>
              <a:rPr lang="en-US" sz="1100" spc="-15" dirty="0">
                <a:latin typeface="Bookman Old Style" panose="02050604050505020204" pitchFamily="18" charset="0"/>
              </a:rPr>
              <a:t> </a:t>
            </a:r>
            <a:r>
              <a:rPr lang="en-US" sz="1100" dirty="0">
                <a:latin typeface="Bookman Old Style" panose="02050604050505020204" pitchFamily="18" charset="0"/>
              </a:rPr>
              <a:t>and</a:t>
            </a:r>
            <a:r>
              <a:rPr lang="en-US" sz="1100" spc="-10" dirty="0">
                <a:latin typeface="Bookman Old Style" panose="02050604050505020204" pitchFamily="18" charset="0"/>
              </a:rPr>
              <a:t> </a:t>
            </a:r>
            <a:r>
              <a:rPr lang="en-US" sz="1100" dirty="0">
                <a:latin typeface="Bookman Old Style" panose="02050604050505020204" pitchFamily="18" charset="0"/>
              </a:rPr>
              <a:t>MSE</a:t>
            </a:r>
            <a:r>
              <a:rPr lang="en-US" sz="1100" spc="-15" dirty="0">
                <a:latin typeface="Bookman Old Style" panose="02050604050505020204" pitchFamily="18" charset="0"/>
              </a:rPr>
              <a:t> </a:t>
            </a:r>
            <a:r>
              <a:rPr lang="en-US" sz="1100" spc="-35" dirty="0">
                <a:latin typeface="Bookman Old Style" panose="02050604050505020204" pitchFamily="18" charset="0"/>
              </a:rPr>
              <a:t>(Mean </a:t>
            </a:r>
            <a:r>
              <a:rPr lang="en-US" sz="1100" dirty="0">
                <a:latin typeface="Bookman Old Style" panose="02050604050505020204" pitchFamily="18" charset="0"/>
              </a:rPr>
              <a:t>Squared</a:t>
            </a:r>
            <a:r>
              <a:rPr lang="en-US" sz="1100" spc="-20" dirty="0">
                <a:latin typeface="Bookman Old Style" panose="02050604050505020204" pitchFamily="18" charset="0"/>
              </a:rPr>
              <a:t> </a:t>
            </a:r>
            <a:r>
              <a:rPr lang="en-US" sz="1100" dirty="0">
                <a:latin typeface="Bookman Old Style" panose="02050604050505020204" pitchFamily="18" charset="0"/>
              </a:rPr>
              <a:t>Error),</a:t>
            </a:r>
            <a:r>
              <a:rPr lang="en-US" sz="1100" spc="-15" dirty="0">
                <a:latin typeface="Bookman Old Style" panose="02050604050505020204" pitchFamily="18" charset="0"/>
              </a:rPr>
              <a:t> </a:t>
            </a:r>
            <a:r>
              <a:rPr lang="en-US" sz="1100" dirty="0">
                <a:latin typeface="Bookman Old Style" panose="02050604050505020204" pitchFamily="18" charset="0"/>
              </a:rPr>
              <a:t>Other</a:t>
            </a:r>
            <a:r>
              <a:rPr lang="en-US" sz="1100" spc="-15" dirty="0">
                <a:latin typeface="Bookman Old Style" panose="02050604050505020204" pitchFamily="18" charset="0"/>
              </a:rPr>
              <a:t> </a:t>
            </a:r>
            <a:r>
              <a:rPr lang="en-US" sz="1100" dirty="0">
                <a:latin typeface="Bookman Old Style" panose="02050604050505020204" pitchFamily="18" charset="0"/>
              </a:rPr>
              <a:t>Image</a:t>
            </a:r>
            <a:r>
              <a:rPr lang="en-US" sz="1100" spc="-20" dirty="0">
                <a:latin typeface="Bookman Old Style" panose="02050604050505020204" pitchFamily="18" charset="0"/>
              </a:rPr>
              <a:t> </a:t>
            </a:r>
            <a:r>
              <a:rPr lang="en-US" sz="1100" spc="-10" dirty="0">
                <a:latin typeface="Bookman Old Style" panose="02050604050505020204" pitchFamily="18" charset="0"/>
              </a:rPr>
              <a:t>Metrics.</a:t>
            </a:r>
          </a:p>
          <a:p>
            <a:pPr marL="140335" indent="-139700">
              <a:spcBef>
                <a:spcPts val="35"/>
              </a:spcBef>
              <a:buChar char="●"/>
              <a:tabLst>
                <a:tab pos="140335" algn="l"/>
              </a:tabLst>
            </a:pPr>
            <a:r>
              <a:rPr lang="en-US" sz="1100" b="1" dirty="0">
                <a:latin typeface="Bookman Old Style" panose="02050604050505020204" pitchFamily="18" charset="0"/>
              </a:rPr>
              <a:t>OPENCV</a:t>
            </a:r>
            <a:r>
              <a:rPr lang="en-US" sz="1100" b="1" spc="-25" dirty="0">
                <a:latin typeface="Bookman Old Style" panose="02050604050505020204" pitchFamily="18" charset="0"/>
              </a:rPr>
              <a:t> </a:t>
            </a:r>
            <a:r>
              <a:rPr lang="en-US" sz="1100" b="1" dirty="0">
                <a:latin typeface="Bookman Old Style" panose="02050604050505020204" pitchFamily="18" charset="0"/>
              </a:rPr>
              <a:t>PACKAGE:</a:t>
            </a:r>
            <a:r>
              <a:rPr lang="en-US" sz="1100" b="1" spc="-20" dirty="0">
                <a:latin typeface="Bookman Old Style" panose="02050604050505020204" pitchFamily="18" charset="0"/>
              </a:rPr>
              <a:t> </a:t>
            </a:r>
            <a:r>
              <a:rPr lang="en-US" sz="1100" dirty="0">
                <a:latin typeface="Bookman Old Style" panose="02050604050505020204" pitchFamily="18" charset="0"/>
              </a:rPr>
              <a:t>For</a:t>
            </a:r>
            <a:r>
              <a:rPr lang="en-US" sz="1100" spc="-25" dirty="0">
                <a:latin typeface="Bookman Old Style" panose="02050604050505020204" pitchFamily="18" charset="0"/>
              </a:rPr>
              <a:t> </a:t>
            </a:r>
            <a:r>
              <a:rPr lang="en-US" sz="1100" dirty="0">
                <a:latin typeface="Bookman Old Style" panose="02050604050505020204" pitchFamily="18" charset="0"/>
              </a:rPr>
              <a:t>computer</a:t>
            </a:r>
            <a:r>
              <a:rPr lang="en-US" sz="1100" spc="-20" dirty="0">
                <a:latin typeface="Bookman Old Style" panose="02050604050505020204" pitchFamily="18" charset="0"/>
              </a:rPr>
              <a:t> </a:t>
            </a:r>
            <a:r>
              <a:rPr lang="en-US" sz="1100" dirty="0">
                <a:latin typeface="Bookman Old Style" panose="02050604050505020204" pitchFamily="18" charset="0"/>
              </a:rPr>
              <a:t>vision</a:t>
            </a:r>
            <a:r>
              <a:rPr lang="en-US" sz="1100" spc="-20" dirty="0">
                <a:latin typeface="Bookman Old Style" panose="02050604050505020204" pitchFamily="18" charset="0"/>
              </a:rPr>
              <a:t> </a:t>
            </a:r>
            <a:r>
              <a:rPr lang="en-US" sz="1100" dirty="0">
                <a:latin typeface="Bookman Old Style" panose="02050604050505020204" pitchFamily="18" charset="0"/>
              </a:rPr>
              <a:t>tasks</a:t>
            </a:r>
            <a:r>
              <a:rPr lang="en-US" sz="1100" spc="-25" dirty="0">
                <a:latin typeface="Bookman Old Style" panose="02050604050505020204" pitchFamily="18" charset="0"/>
              </a:rPr>
              <a:t> </a:t>
            </a:r>
            <a:r>
              <a:rPr lang="en-US" sz="1100" dirty="0">
                <a:latin typeface="Bookman Old Style" panose="02050604050505020204" pitchFamily="18" charset="0"/>
              </a:rPr>
              <a:t>and</a:t>
            </a:r>
            <a:r>
              <a:rPr lang="en-US" sz="1100" spc="-20" dirty="0">
                <a:latin typeface="Bookman Old Style" panose="02050604050505020204" pitchFamily="18" charset="0"/>
              </a:rPr>
              <a:t> </a:t>
            </a:r>
            <a:r>
              <a:rPr lang="en-US" sz="1100" dirty="0">
                <a:latin typeface="Bookman Old Style" panose="02050604050505020204" pitchFamily="18" charset="0"/>
              </a:rPr>
              <a:t>image</a:t>
            </a:r>
            <a:r>
              <a:rPr lang="en-US" sz="1100" spc="-20" dirty="0">
                <a:latin typeface="Bookman Old Style" panose="02050604050505020204" pitchFamily="18" charset="0"/>
              </a:rPr>
              <a:t> </a:t>
            </a:r>
            <a:r>
              <a:rPr lang="en-US" sz="1100" spc="-10" dirty="0">
                <a:latin typeface="Bookman Old Style" panose="02050604050505020204" pitchFamily="18" charset="0"/>
              </a:rPr>
              <a:t>processing.</a:t>
            </a:r>
          </a:p>
          <a:p>
            <a:pPr marL="140335" indent="-139700">
              <a:spcBef>
                <a:spcPts val="55"/>
              </a:spcBef>
              <a:buChar char="●"/>
              <a:tabLst>
                <a:tab pos="140335" algn="l"/>
              </a:tabLst>
            </a:pPr>
            <a:r>
              <a:rPr lang="en-US" sz="1100" b="1" spc="-10" dirty="0">
                <a:latin typeface="Bookman Old Style" panose="02050604050505020204" pitchFamily="18" charset="0"/>
              </a:rPr>
              <a:t>MATPLOTLIB.PYTPLOT:</a:t>
            </a:r>
            <a:r>
              <a:rPr lang="en-US" sz="1100" b="1" spc="10" dirty="0">
                <a:latin typeface="Bookman Old Style" panose="02050604050505020204" pitchFamily="18" charset="0"/>
              </a:rPr>
              <a:t> </a:t>
            </a:r>
            <a:r>
              <a:rPr lang="en-US" sz="1100" dirty="0">
                <a:latin typeface="Bookman Old Style" panose="02050604050505020204" pitchFamily="18" charset="0"/>
              </a:rPr>
              <a:t>To</a:t>
            </a:r>
            <a:r>
              <a:rPr lang="en-US" sz="1100" spc="15" dirty="0">
                <a:latin typeface="Bookman Old Style" panose="02050604050505020204" pitchFamily="18" charset="0"/>
              </a:rPr>
              <a:t> </a:t>
            </a:r>
            <a:r>
              <a:rPr lang="en-US" sz="1100" dirty="0">
                <a:latin typeface="Bookman Old Style" panose="02050604050505020204" pitchFamily="18" charset="0"/>
              </a:rPr>
              <a:t>create</a:t>
            </a:r>
            <a:r>
              <a:rPr lang="en-US" sz="1100" spc="15" dirty="0">
                <a:latin typeface="Bookman Old Style" panose="02050604050505020204" pitchFamily="18" charset="0"/>
              </a:rPr>
              <a:t> </a:t>
            </a:r>
            <a:r>
              <a:rPr lang="en-US" sz="1100" dirty="0">
                <a:latin typeface="Bookman Old Style" panose="02050604050505020204" pitchFamily="18" charset="0"/>
              </a:rPr>
              <a:t>plots</a:t>
            </a:r>
            <a:r>
              <a:rPr lang="en-US" sz="1100" spc="15" dirty="0">
                <a:latin typeface="Bookman Old Style" panose="02050604050505020204" pitchFamily="18" charset="0"/>
              </a:rPr>
              <a:t> </a:t>
            </a:r>
            <a:r>
              <a:rPr lang="en-US" sz="1100" dirty="0">
                <a:latin typeface="Bookman Old Style" panose="02050604050505020204" pitchFamily="18" charset="0"/>
              </a:rPr>
              <a:t>and</a:t>
            </a:r>
            <a:r>
              <a:rPr lang="en-US" sz="1100" spc="15" dirty="0">
                <a:latin typeface="Bookman Old Style" panose="02050604050505020204" pitchFamily="18" charset="0"/>
              </a:rPr>
              <a:t> </a:t>
            </a:r>
            <a:r>
              <a:rPr lang="en-US" sz="1100" spc="-10" dirty="0">
                <a:latin typeface="Bookman Old Style" panose="02050604050505020204" pitchFamily="18" charset="0"/>
              </a:rPr>
              <a:t>visualizations</a:t>
            </a:r>
          </a:p>
          <a:p>
            <a:pPr marL="140335" indent="-139700">
              <a:spcBef>
                <a:spcPts val="55"/>
              </a:spcBef>
              <a:buChar char="●"/>
              <a:tabLst>
                <a:tab pos="140335" algn="l"/>
              </a:tabLst>
            </a:pPr>
            <a:endParaRPr lang="en-US" sz="1100" spc="-25" dirty="0">
              <a:latin typeface="Bookman Old Style" panose="02050604050505020204" pitchFamily="18" charset="0"/>
            </a:endParaRPr>
          </a:p>
          <a:p>
            <a:pPr marL="140335" marR="105410" indent="-139700">
              <a:spcBef>
                <a:spcPts val="175"/>
              </a:spcBef>
              <a:buChar char="●"/>
              <a:tabLst>
                <a:tab pos="241300" algn="l"/>
              </a:tabLst>
            </a:pPr>
            <a:endParaRPr sz="1100" spc="-1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lnSpc>
                <a:spcPct val="100000"/>
              </a:lnSpc>
              <a:spcBef>
                <a:spcPts val="0"/>
              </a:spcBef>
              <a:spcAft>
                <a:spcPts val="0"/>
              </a:spcAft>
              <a:buSzPts val="1200"/>
              <a:buNone/>
            </a:pPr>
            <a:fld id="{00000000-1234-1234-1234-123412341234}" type="slidenum">
              <a:rPr lang="en-US" smtClean="0"/>
              <a:pPr marL="0" lvl="0" indent="0" algn="r" rtl="0">
                <a:lnSpc>
                  <a:spcPct val="100000"/>
                </a:lnSpc>
                <a:spcBef>
                  <a:spcPts val="0"/>
                </a:spcBef>
                <a:spcAft>
                  <a:spcPts val="0"/>
                </a:spcAft>
                <a:buSzPts val="1200"/>
                <a:buNone/>
              </a:pPr>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481138" y="209550"/>
            <a:ext cx="6117431" cy="553998"/>
          </a:xfrm>
        </p:spPr>
        <p:txBody>
          <a:bodyPr/>
          <a:lstStyle/>
          <a:p>
            <a:r>
              <a:rPr lang="en-US" sz="3600" dirty="0">
                <a:latin typeface="+mj-lt"/>
              </a:rPr>
              <a:t>Experiment Screenshots </a:t>
            </a:r>
          </a:p>
        </p:txBody>
      </p:sp>
      <p:sp>
        <p:nvSpPr>
          <p:cNvPr id="6" name="Footer Placeholder 5"/>
          <p:cNvSpPr>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p>
        </p:txBody>
      </p:sp>
      <p:pic>
        <p:nvPicPr>
          <p:cNvPr id="3" name="Picture 2">
            <a:extLst>
              <a:ext uri="{FF2B5EF4-FFF2-40B4-BE49-F238E27FC236}">
                <a16:creationId xmlns:a16="http://schemas.microsoft.com/office/drawing/2014/main" id="{59DB5209-9DAE-630E-A5C8-629A2C0A65E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163683"/>
            <a:ext cx="4325269" cy="1818089"/>
          </a:xfrm>
          <a:prstGeom prst="rect">
            <a:avLst/>
          </a:prstGeom>
          <a:noFill/>
          <a:ln>
            <a:noFill/>
          </a:ln>
        </p:spPr>
      </p:pic>
      <p:pic>
        <p:nvPicPr>
          <p:cNvPr id="5" name="Picture 4">
            <a:extLst>
              <a:ext uri="{FF2B5EF4-FFF2-40B4-BE49-F238E27FC236}">
                <a16:creationId xmlns:a16="http://schemas.microsoft.com/office/drawing/2014/main" id="{CF0D17B3-B481-A0C9-AB72-850589157C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057" y="2122209"/>
            <a:ext cx="3475355" cy="1752309"/>
          </a:xfrm>
          <a:prstGeom prst="rect">
            <a:avLst/>
          </a:prstGeom>
          <a:noFill/>
          <a:ln>
            <a:noFill/>
          </a:ln>
        </p:spPr>
      </p:pic>
      <p:sp>
        <p:nvSpPr>
          <p:cNvPr id="7" name="TextBox 6">
            <a:extLst>
              <a:ext uri="{FF2B5EF4-FFF2-40B4-BE49-F238E27FC236}">
                <a16:creationId xmlns:a16="http://schemas.microsoft.com/office/drawing/2014/main" id="{F84E8D71-DB02-0E9D-E449-02EF42325FAE}"/>
              </a:ext>
            </a:extLst>
          </p:cNvPr>
          <p:cNvSpPr txBox="1"/>
          <p:nvPr/>
        </p:nvSpPr>
        <p:spPr>
          <a:xfrm>
            <a:off x="540544" y="3301105"/>
            <a:ext cx="3810000" cy="692497"/>
          </a:xfrm>
          <a:prstGeom prst="rect">
            <a:avLst/>
          </a:prstGeom>
          <a:noFill/>
        </p:spPr>
        <p:txBody>
          <a:bodyPr wrap="square" rtlCol="0">
            <a:spAutoFit/>
          </a:bodyPr>
          <a:lstStyle/>
          <a:p>
            <a:pPr algn="just"/>
            <a:r>
              <a:rPr lang="en-IN" sz="1300" dirty="0">
                <a:latin typeface="Bookman Old Style" panose="02050604050505020204" pitchFamily="18" charset="0"/>
              </a:rPr>
              <a:t>First we select a Cover Image from the 8 </a:t>
            </a:r>
            <a:r>
              <a:rPr lang="en-IN" sz="1300" b="1" dirty="0">
                <a:latin typeface="Bookman Old Style" panose="02050604050505020204" pitchFamily="18" charset="0"/>
              </a:rPr>
              <a:t>Compressed PNG Images </a:t>
            </a:r>
            <a:r>
              <a:rPr lang="en-IN" sz="1300" dirty="0">
                <a:latin typeface="Bookman Old Style" panose="02050604050505020204" pitchFamily="18" charset="0"/>
              </a:rPr>
              <a:t>based on Image Similarity and Embedding Distortion </a:t>
            </a:r>
          </a:p>
        </p:txBody>
      </p:sp>
    </p:spTree>
    <p:extLst>
      <p:ext uri="{BB962C8B-B14F-4D97-AF65-F5344CB8AC3E}">
        <p14:creationId xmlns:p14="http://schemas.microsoft.com/office/powerpoint/2010/main" val="429344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C5D352-D1E8-8141-41BF-308DAD1C4E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209550"/>
            <a:ext cx="3810001" cy="1841919"/>
          </a:xfrm>
          <a:prstGeom prst="rect">
            <a:avLst/>
          </a:prstGeom>
          <a:noFill/>
          <a:ln>
            <a:noFill/>
          </a:ln>
        </p:spPr>
      </p:pic>
      <p:pic>
        <p:nvPicPr>
          <p:cNvPr id="6" name="Picture 5">
            <a:extLst>
              <a:ext uri="{FF2B5EF4-FFF2-40B4-BE49-F238E27FC236}">
                <a16:creationId xmlns:a16="http://schemas.microsoft.com/office/drawing/2014/main" id="{B820324E-8BCD-FE3B-E8A2-7CE3E61D7E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190750"/>
            <a:ext cx="4648200" cy="2824770"/>
          </a:xfrm>
          <a:prstGeom prst="rect">
            <a:avLst/>
          </a:prstGeom>
          <a:noFill/>
          <a:ln>
            <a:noFill/>
          </a:ln>
        </p:spPr>
      </p:pic>
      <p:pic>
        <p:nvPicPr>
          <p:cNvPr id="7" name="Picture 6">
            <a:extLst>
              <a:ext uri="{FF2B5EF4-FFF2-40B4-BE49-F238E27FC236}">
                <a16:creationId xmlns:a16="http://schemas.microsoft.com/office/drawing/2014/main" id="{3AA0E21C-2F10-5DA2-4EB7-7F615FC7A1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3475" y="2876550"/>
            <a:ext cx="3621912" cy="1143000"/>
          </a:xfrm>
          <a:prstGeom prst="rect">
            <a:avLst/>
          </a:prstGeom>
          <a:noFill/>
          <a:ln>
            <a:noFill/>
          </a:ln>
        </p:spPr>
      </p:pic>
      <p:sp>
        <p:nvSpPr>
          <p:cNvPr id="2" name="TextBox 1">
            <a:extLst>
              <a:ext uri="{FF2B5EF4-FFF2-40B4-BE49-F238E27FC236}">
                <a16:creationId xmlns:a16="http://schemas.microsoft.com/office/drawing/2014/main" id="{08F4AA37-D92D-6150-22CF-6F4D7D6AE5D2}"/>
              </a:ext>
            </a:extLst>
          </p:cNvPr>
          <p:cNvSpPr txBox="1"/>
          <p:nvPr/>
        </p:nvSpPr>
        <p:spPr>
          <a:xfrm>
            <a:off x="6172200" y="971550"/>
            <a:ext cx="2438400" cy="1295400"/>
          </a:xfrm>
          <a:prstGeom prst="rect">
            <a:avLst/>
          </a:prstGeom>
          <a:noFill/>
        </p:spPr>
        <p:txBody>
          <a:bodyPr wrap="square" rtlCol="0">
            <a:spAutoFit/>
          </a:bodyPr>
          <a:lstStyle/>
          <a:p>
            <a:pPr algn="just"/>
            <a:r>
              <a:rPr lang="en-IN" sz="1300" dirty="0">
                <a:latin typeface="Bookman Old Style" panose="02050604050505020204" pitchFamily="18" charset="0"/>
              </a:rPr>
              <a:t>This includes Colour Histograms and Statistics of the Image along with SSIM Values and based on the least SSIM Value we select the 4 Images</a:t>
            </a:r>
          </a:p>
        </p:txBody>
      </p:sp>
      <p:sp>
        <p:nvSpPr>
          <p:cNvPr id="4" name="Footer Placeholder 3">
            <a:extLst>
              <a:ext uri="{FF2B5EF4-FFF2-40B4-BE49-F238E27FC236}">
                <a16:creationId xmlns:a16="http://schemas.microsoft.com/office/drawing/2014/main" id="{2A4A525F-8DF2-167E-0C43-2D972949AD9E}"/>
              </a:ext>
            </a:extLst>
          </p:cNvPr>
          <p:cNvSpPr>
            <a:spLocks noGrp="1"/>
          </p:cNvSpPr>
          <p:nvPr>
            <p:ph type="ftr" sz="quarter" idx="5"/>
          </p:nvPr>
        </p:nvSpPr>
        <p:spPr/>
        <p:txBody>
          <a:bodyPr/>
          <a:lstStyle/>
          <a:p>
            <a:pPr algn="ctr">
              <a:lnSpc>
                <a:spcPts val="1240"/>
              </a:lnSpc>
            </a:pPr>
            <a:r>
              <a:rPr lang="en-US"/>
              <a:t>Department</a:t>
            </a:r>
            <a:r>
              <a:rPr lang="en-US" spc="-30"/>
              <a:t> </a:t>
            </a:r>
            <a:r>
              <a:rPr lang="en-US"/>
              <a:t>of</a:t>
            </a:r>
            <a:r>
              <a:rPr lang="en-US" spc="-25"/>
              <a:t> </a:t>
            </a:r>
            <a:r>
              <a:rPr lang="en-US"/>
              <a:t>Computer</a:t>
            </a:r>
            <a:r>
              <a:rPr lang="en-US" spc="-30"/>
              <a:t> </a:t>
            </a:r>
            <a:r>
              <a:rPr lang="en-US"/>
              <a:t>Science</a:t>
            </a:r>
            <a:r>
              <a:rPr lang="en-US" spc="-25"/>
              <a:t> and</a:t>
            </a:r>
          </a:p>
          <a:p>
            <a:pPr algn="ctr">
              <a:lnSpc>
                <a:spcPct val="100000"/>
              </a:lnSpc>
              <a:spcBef>
                <a:spcPts val="60"/>
              </a:spcBef>
            </a:pPr>
            <a:r>
              <a:rPr lang="en-US" spc="-10"/>
              <a:t>Engineering</a:t>
            </a:r>
            <a:endParaRPr lang="en-US" spc="-10" dirty="0"/>
          </a:p>
        </p:txBody>
      </p:sp>
      <p:sp>
        <p:nvSpPr>
          <p:cNvPr id="8" name="Slide Number Placeholder 7">
            <a:extLst>
              <a:ext uri="{FF2B5EF4-FFF2-40B4-BE49-F238E27FC236}">
                <a16:creationId xmlns:a16="http://schemas.microsoft.com/office/drawing/2014/main" id="{17B42CD9-A329-A120-E520-B509A09C3461}"/>
              </a:ext>
            </a:extLst>
          </p:cNvPr>
          <p:cNvSpPr>
            <a:spLocks noGrp="1"/>
          </p:cNvSpPr>
          <p:nvPr>
            <p:ph type="sldNum" sz="quarter" idx="7"/>
          </p:nvPr>
        </p:nvSpPr>
        <p:spPr/>
        <p:txBody>
          <a:bodyPr/>
          <a:lstStyle/>
          <a:p>
            <a:pPr marL="97790">
              <a:lnSpc>
                <a:spcPct val="100000"/>
              </a:lnSpc>
              <a:spcBef>
                <a:spcPts val="30"/>
              </a:spcBef>
            </a:pPr>
            <a:fld id="{81D60167-4931-47E6-BA6A-407CBD079E47}" type="slidenum">
              <a:rPr lang="en-IN" spc="-50" smtClean="0">
                <a:latin typeface="Bookman Old Style"/>
                <a:cs typeface="Bookman Old Style"/>
              </a:rPr>
              <a:t>9</a:t>
            </a:fld>
            <a:endParaRPr lang="en-IN" spc="-50" dirty="0">
              <a:latin typeface="Bookman Old Style"/>
              <a:cs typeface="Bookman Old Style"/>
            </a:endParaRPr>
          </a:p>
        </p:txBody>
      </p:sp>
    </p:spTree>
    <p:extLst>
      <p:ext uri="{BB962C8B-B14F-4D97-AF65-F5344CB8AC3E}">
        <p14:creationId xmlns:p14="http://schemas.microsoft.com/office/powerpoint/2010/main" val="2078451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TotalTime>
  <Words>1931</Words>
  <Application>Microsoft Office PowerPoint</Application>
  <PresentationFormat>On-screen Show (16:9)</PresentationFormat>
  <Paragraphs>209</Paragraphs>
  <Slides>28</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Bookman Old Style</vt:lpstr>
      <vt:lpstr>Bookman Old Style Bold</vt:lpstr>
      <vt:lpstr>Calibri</vt:lpstr>
      <vt:lpstr>Cambria</vt:lpstr>
      <vt:lpstr>Noto Sans Symbols</vt:lpstr>
      <vt:lpstr>Times New Roman</vt:lpstr>
      <vt:lpstr>Trebuchet MS</vt:lpstr>
      <vt:lpstr>Wingdings</vt:lpstr>
      <vt:lpstr>Office Theme</vt:lpstr>
      <vt:lpstr>Enhanced Image Steganography using Dual Authentication and Camellia Cipher Encryption       </vt:lpstr>
      <vt:lpstr>Introduction</vt:lpstr>
      <vt:lpstr>Problem Statement</vt:lpstr>
      <vt:lpstr>Proposed Method</vt:lpstr>
      <vt:lpstr>PowerPoint Presentation</vt:lpstr>
      <vt:lpstr>PowerPoint Presentation</vt:lpstr>
      <vt:lpstr>Experiment Environment</vt:lpstr>
      <vt:lpstr>Experiment Screenshots </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Results</vt:lpstr>
      <vt:lpstr>Finding</vt:lpstr>
      <vt:lpstr>Justification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Review-2 (3)</dc:title>
  <dc:creator>PADMINI G</dc:creator>
  <cp:lastModifiedBy>PADMINI G M S</cp:lastModifiedBy>
  <cp:revision>6</cp:revision>
  <dcterms:created xsi:type="dcterms:W3CDTF">2024-03-23T14:25:10Z</dcterms:created>
  <dcterms:modified xsi:type="dcterms:W3CDTF">2024-03-24T15:49:25Z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2024-03-23T00:00:00Z</vt:filetime>
  </property>
  <property fmtid="{D5CDD505-2E9C-101B-9397-08002B2CF9AE}" pid="3" name="Creator">
    <vt:lpwstr>Keynote</vt:lpwstr>
  </property>
  <property fmtid="{D5CDD505-2E9C-101B-9397-08002B2CF9AE}" pid="4" name="LastSaved">
    <vt:filetime>2024-03-23T00:00:00Z</vt:filetime>
  </property>
  <property fmtid="{D5CDD505-2E9C-101B-9397-08002B2CF9AE}" pid="5" name="Producer">
    <vt:lpwstr>macOS Version 14.3.1 (Build 23D60) Quartz PDFContext</vt:lpwstr>
  </property>
</Properties>
</file>